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50"/>
  </p:notesMasterIdLst>
  <p:sldIdLst>
    <p:sldId id="256" r:id="rId5"/>
    <p:sldId id="556" r:id="rId6"/>
    <p:sldId id="606" r:id="rId7"/>
    <p:sldId id="607" r:id="rId8"/>
    <p:sldId id="608" r:id="rId9"/>
    <p:sldId id="609" r:id="rId10"/>
    <p:sldId id="610" r:id="rId11"/>
    <p:sldId id="611" r:id="rId12"/>
    <p:sldId id="612" r:id="rId13"/>
    <p:sldId id="613" r:id="rId14"/>
    <p:sldId id="614" r:id="rId15"/>
    <p:sldId id="615" r:id="rId16"/>
    <p:sldId id="616" r:id="rId17"/>
    <p:sldId id="617" r:id="rId18"/>
    <p:sldId id="618" r:id="rId19"/>
    <p:sldId id="619" r:id="rId20"/>
    <p:sldId id="620" r:id="rId21"/>
    <p:sldId id="621" r:id="rId22"/>
    <p:sldId id="622" r:id="rId23"/>
    <p:sldId id="623" r:id="rId24"/>
    <p:sldId id="624" r:id="rId25"/>
    <p:sldId id="645" r:id="rId26"/>
    <p:sldId id="626" r:id="rId27"/>
    <p:sldId id="627" r:id="rId28"/>
    <p:sldId id="628" r:id="rId29"/>
    <p:sldId id="629" r:id="rId30"/>
    <p:sldId id="630" r:id="rId31"/>
    <p:sldId id="631" r:id="rId32"/>
    <p:sldId id="632" r:id="rId33"/>
    <p:sldId id="633" r:id="rId34"/>
    <p:sldId id="634" r:id="rId35"/>
    <p:sldId id="635" r:id="rId36"/>
    <p:sldId id="636" r:id="rId37"/>
    <p:sldId id="637" r:id="rId38"/>
    <p:sldId id="638" r:id="rId39"/>
    <p:sldId id="639" r:id="rId40"/>
    <p:sldId id="640" r:id="rId41"/>
    <p:sldId id="641" r:id="rId42"/>
    <p:sldId id="642" r:id="rId43"/>
    <p:sldId id="643" r:id="rId44"/>
    <p:sldId id="644" r:id="rId45"/>
    <p:sldId id="604" r:id="rId46"/>
    <p:sldId id="605" r:id="rId47"/>
    <p:sldId id="495" r:id="rId48"/>
    <p:sldId id="454" r:id="rId49"/>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06"/>
            <p14:sldId id="607"/>
            <p14:sldId id="608"/>
            <p14:sldId id="609"/>
            <p14:sldId id="610"/>
            <p14:sldId id="611"/>
            <p14:sldId id="612"/>
            <p14:sldId id="613"/>
            <p14:sldId id="614"/>
            <p14:sldId id="615"/>
            <p14:sldId id="616"/>
            <p14:sldId id="617"/>
            <p14:sldId id="618"/>
            <p14:sldId id="619"/>
            <p14:sldId id="620"/>
            <p14:sldId id="621"/>
            <p14:sldId id="622"/>
            <p14:sldId id="623"/>
            <p14:sldId id="624"/>
            <p14:sldId id="645"/>
            <p14:sldId id="626"/>
            <p14:sldId id="627"/>
            <p14:sldId id="628"/>
            <p14:sldId id="629"/>
            <p14:sldId id="630"/>
            <p14:sldId id="631"/>
            <p14:sldId id="632"/>
            <p14:sldId id="633"/>
            <p14:sldId id="634"/>
            <p14:sldId id="635"/>
            <p14:sldId id="636"/>
            <p14:sldId id="637"/>
            <p14:sldId id="638"/>
            <p14:sldId id="639"/>
            <p14:sldId id="640"/>
            <p14:sldId id="641"/>
            <p14:sldId id="642"/>
            <p14:sldId id="643"/>
            <p14:sldId id="644"/>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5A29"/>
    <a:srgbClr val="028B02"/>
    <a:srgbClr val="BA141A"/>
    <a:srgbClr val="0E2C59"/>
    <a:srgbClr val="DE7B00"/>
    <a:srgbClr val="523466"/>
    <a:srgbClr val="9B4F96"/>
    <a:srgbClr val="AAC508"/>
    <a:srgbClr val="19396C"/>
    <a:srgbClr val="081C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56522" autoAdjust="0"/>
  </p:normalViewPr>
  <p:slideViewPr>
    <p:cSldViewPr snapToGrid="0">
      <p:cViewPr varScale="1">
        <p:scale>
          <a:sx n="53" d="100"/>
          <a:sy n="53" d="100"/>
        </p:scale>
        <p:origin x="1584" y="52"/>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4/28/2015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dirty="0" smtClean="0"/>
              <a:t>Node backend generates</a:t>
            </a:r>
            <a:r>
              <a:rPr lang="en-US" baseline="0" dirty="0" smtClean="0"/>
              <a:t> Node scripts for each table action</a:t>
            </a:r>
          </a:p>
          <a:p>
            <a:pPr marL="171450" indent="-171450">
              <a:buFontTx/>
              <a:buChar char="•"/>
            </a:pPr>
            <a:r>
              <a:rPr lang="en-US" baseline="0" dirty="0" smtClean="0"/>
              <a:t>Scripts intercept CRUD requests</a:t>
            </a:r>
          </a:p>
          <a:p>
            <a:pPr marL="171450" indent="-171450">
              <a:buFontTx/>
              <a:buChar char="•"/>
            </a:pPr>
            <a:r>
              <a:rPr lang="en-US" baseline="0" dirty="0" smtClean="0"/>
              <a:t>Pass to SQL by default</a:t>
            </a:r>
          </a:p>
          <a:p>
            <a:pPr marL="171450" indent="-171450">
              <a:buFontTx/>
              <a:buChar char="•"/>
            </a:pPr>
            <a:r>
              <a:rPr lang="en-US" baseline="0" dirty="0" smtClean="0"/>
              <a:t>Custom logic added here</a:t>
            </a:r>
          </a:p>
          <a:p>
            <a:pPr marL="171450" indent="-171450">
              <a:buFontTx/>
              <a:buChar char="•"/>
            </a:pPr>
            <a:r>
              <a:rPr lang="en-US" baseline="0" dirty="0" smtClean="0"/>
              <a:t>Edit in portal (NODE)</a:t>
            </a:r>
          </a:p>
          <a:p>
            <a:pPr marL="171450" indent="-171450">
              <a:buFontTx/>
              <a:buChar char="•"/>
            </a:pPr>
            <a:r>
              <a:rPr lang="en-US" baseline="0" dirty="0" smtClean="0"/>
              <a:t>.NET Backend creates Visual Studio project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10</a:t>
            </a:fld>
            <a:endParaRPr lang="en-US"/>
          </a:p>
        </p:txBody>
      </p:sp>
    </p:spTree>
    <p:extLst>
      <p:ext uri="{BB962C8B-B14F-4D97-AF65-F5344CB8AC3E}">
        <p14:creationId xmlns:p14="http://schemas.microsoft.com/office/powerpoint/2010/main" val="2234981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dirty="0" smtClean="0"/>
              <a:t>Node backend</a:t>
            </a:r>
            <a:r>
              <a:rPr lang="en-US" baseline="0" dirty="0" smtClean="0"/>
              <a:t> comes with pre-included modules</a:t>
            </a:r>
          </a:p>
          <a:p>
            <a:pPr marL="171450" indent="-171450">
              <a:buFontTx/>
              <a:buChar char="•"/>
            </a:pPr>
            <a:r>
              <a:rPr lang="en-US" baseline="0" dirty="0" smtClean="0"/>
              <a:t>Request – make web requests against other services</a:t>
            </a:r>
          </a:p>
          <a:p>
            <a:pPr marL="171450" indent="-171450">
              <a:buFontTx/>
              <a:buChar char="•"/>
            </a:pPr>
            <a:r>
              <a:rPr lang="en-US" baseline="0" dirty="0" smtClean="0"/>
              <a:t>Push.* - perform push notifications</a:t>
            </a:r>
          </a:p>
          <a:p>
            <a:pPr marL="171450" indent="-171450">
              <a:buFontTx/>
              <a:buChar char="•"/>
            </a:pPr>
            <a:r>
              <a:rPr lang="en-US" baseline="0" dirty="0" smtClean="0"/>
              <a:t>Console – log information</a:t>
            </a:r>
          </a:p>
          <a:p>
            <a:pPr marL="171450" indent="-171450">
              <a:buFontTx/>
              <a:buChar char="•"/>
            </a:pPr>
            <a:r>
              <a:rPr lang="en-US" baseline="0" dirty="0" err="1" smtClean="0"/>
              <a:t>Mssql</a:t>
            </a:r>
            <a:r>
              <a:rPr lang="en-US" baseline="0" dirty="0" smtClean="0"/>
              <a:t> – call stored procedures / custom SQL</a:t>
            </a:r>
          </a:p>
          <a:p>
            <a:pPr marL="171450" indent="-171450">
              <a:buFontTx/>
              <a:buChar char="•"/>
            </a:pPr>
            <a:r>
              <a:rPr lang="en-US" baseline="0" dirty="0" smtClean="0"/>
              <a:t>Tables – OO way of accessing tables in backend</a:t>
            </a:r>
          </a:p>
          <a:p>
            <a:pPr marL="171450" indent="-171450">
              <a:buFontTx/>
              <a:buChar char="•"/>
            </a:pPr>
            <a:r>
              <a:rPr lang="en-US" baseline="0" dirty="0" smtClean="0"/>
              <a:t>Azure – access service bus, blob, table storage, notification hubs, </a:t>
            </a:r>
            <a:r>
              <a:rPr lang="en-US" baseline="0" dirty="0" err="1" smtClean="0"/>
              <a:t>etc</a:t>
            </a:r>
            <a:endParaRPr lang="en-US" baseline="0" dirty="0" smtClean="0"/>
          </a:p>
          <a:p>
            <a:pPr marL="171450" indent="-171450">
              <a:buFontTx/>
              <a:buChar char="•"/>
            </a:pPr>
            <a:r>
              <a:rPr lang="en-US" baseline="0" dirty="0" smtClean="0"/>
              <a:t>Partners</a:t>
            </a:r>
          </a:p>
          <a:p>
            <a:pPr marL="628650" lvl="1" indent="-171450">
              <a:buFontTx/>
              <a:buChar char="•"/>
            </a:pPr>
            <a:r>
              <a:rPr lang="en-US" baseline="0" dirty="0" err="1" smtClean="0"/>
              <a:t>Sendgrid</a:t>
            </a:r>
            <a:r>
              <a:rPr lang="en-US" baseline="0" dirty="0" smtClean="0"/>
              <a:t> – send emails</a:t>
            </a:r>
          </a:p>
          <a:p>
            <a:pPr marL="628650" lvl="1" indent="-171450">
              <a:buFontTx/>
              <a:buChar char="•"/>
            </a:pPr>
            <a:r>
              <a:rPr lang="en-US" baseline="0" dirty="0" smtClean="0"/>
              <a:t>Pusher – web socket style communications</a:t>
            </a:r>
          </a:p>
          <a:p>
            <a:pPr marL="628650" lvl="1" indent="-171450">
              <a:buFontTx/>
              <a:buChar char="•"/>
            </a:pPr>
            <a:r>
              <a:rPr lang="en-US" baseline="0" dirty="0" err="1" smtClean="0"/>
              <a:t>Twilio</a:t>
            </a:r>
            <a:r>
              <a:rPr lang="en-US" baseline="0" dirty="0" smtClean="0"/>
              <a:t> – SMS and voice</a:t>
            </a:r>
          </a:p>
          <a:p>
            <a:pPr marL="628650" lvl="1" indent="-171450">
              <a:buFontTx/>
              <a:buChar char="•"/>
            </a:pPr>
            <a:r>
              <a:rPr lang="en-US" baseline="0" dirty="0" smtClean="0"/>
              <a:t>Most have a free tier you can use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11</a:t>
            </a:fld>
            <a:endParaRPr lang="en-US"/>
          </a:p>
        </p:txBody>
      </p:sp>
    </p:spTree>
    <p:extLst>
      <p:ext uri="{BB962C8B-B14F-4D97-AF65-F5344CB8AC3E}">
        <p14:creationId xmlns:p14="http://schemas.microsoft.com/office/powerpoint/2010/main" val="1110875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Customizing</a:t>
            </a:r>
            <a:r>
              <a:rPr lang="en-US" baseline="0" dirty="0" smtClean="0"/>
              <a:t> logic</a:t>
            </a:r>
          </a:p>
          <a:p>
            <a:pPr marL="171450" indent="-171450">
              <a:buFontTx/>
              <a:buChar char="•"/>
            </a:pPr>
            <a:r>
              <a:rPr lang="en-US" baseline="0" dirty="0" smtClean="0"/>
              <a:t>If using quick start</a:t>
            </a:r>
          </a:p>
          <a:p>
            <a:pPr marL="171450" indent="-171450">
              <a:buFontTx/>
              <a:buChar char="•"/>
            </a:pPr>
            <a:r>
              <a:rPr lang="en-US" baseline="0" dirty="0" smtClean="0"/>
              <a:t>Go into insert script and add validation to check length of </a:t>
            </a:r>
            <a:r>
              <a:rPr lang="en-US" baseline="0" dirty="0" err="1" smtClean="0"/>
              <a:t>item.text</a:t>
            </a:r>
            <a:r>
              <a:rPr lang="en-US" baseline="0" dirty="0" smtClean="0"/>
              <a:t> field</a:t>
            </a:r>
          </a:p>
          <a:p>
            <a:pPr marL="171450" indent="-171450">
              <a:buFontTx/>
              <a:buChar char="•"/>
            </a:pPr>
            <a:r>
              <a:rPr lang="en-US" dirty="0" smtClean="0"/>
              <a:t>Run app and show</a:t>
            </a:r>
            <a:r>
              <a:rPr lang="en-US" baseline="0" dirty="0" smtClean="0"/>
              <a:t> validation catching</a:t>
            </a:r>
          </a:p>
          <a:p>
            <a:pPr marL="171450" indent="-171450">
              <a:buFontTx/>
              <a:buChar char="•"/>
            </a:pPr>
            <a:r>
              <a:rPr lang="en-US" baseline="0" dirty="0" smtClean="0"/>
              <a:t>Show app still working if validation is fulfilled</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12</a:t>
            </a:fld>
            <a:endParaRPr lang="en-US"/>
          </a:p>
        </p:txBody>
      </p:sp>
    </p:spTree>
    <p:extLst>
      <p:ext uri="{BB962C8B-B14F-4D97-AF65-F5344CB8AC3E}">
        <p14:creationId xmlns:p14="http://schemas.microsoft.com/office/powerpoint/2010/main" val="2556137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dirty="0" smtClean="0"/>
              <a:t>.NET backend is</a:t>
            </a:r>
            <a:r>
              <a:rPr lang="en-US" baseline="0" dirty="0" smtClean="0"/>
              <a:t> currently in preview</a:t>
            </a:r>
          </a:p>
          <a:p>
            <a:pPr marL="171450" indent="-171450">
              <a:buFontTx/>
              <a:buChar char="•"/>
            </a:pPr>
            <a:r>
              <a:rPr lang="en-US" baseline="0" dirty="0" smtClean="0"/>
              <a:t>Bases off of Web API</a:t>
            </a:r>
          </a:p>
          <a:p>
            <a:pPr marL="171450" indent="-171450">
              <a:buFontTx/>
              <a:buChar char="•"/>
            </a:pPr>
            <a:r>
              <a:rPr lang="en-US" baseline="0" dirty="0" smtClean="0"/>
              <a:t>Develop and deploy in VS (also create new Mobile Services with VS project template)</a:t>
            </a:r>
          </a:p>
          <a:p>
            <a:pPr marL="171450" indent="-171450">
              <a:buFontTx/>
              <a:buChar char="•"/>
            </a:pPr>
            <a:r>
              <a:rPr lang="en-US" baseline="0" dirty="0" smtClean="0"/>
              <a:t>Debug locally</a:t>
            </a:r>
          </a:p>
          <a:p>
            <a:pPr marL="171450" indent="-171450">
              <a:buFontTx/>
              <a:buChar char="•"/>
            </a:pPr>
            <a:r>
              <a:rPr lang="en-US" baseline="0" dirty="0" smtClean="0"/>
              <a:t>Can pull in </a:t>
            </a:r>
            <a:r>
              <a:rPr lang="en-US" baseline="0" dirty="0" err="1" smtClean="0"/>
              <a:t>NuGet</a:t>
            </a:r>
            <a:r>
              <a:rPr lang="en-US" baseline="0" dirty="0" smtClean="0"/>
              <a:t> and other .NET libs</a:t>
            </a:r>
          </a:p>
          <a:p>
            <a:pPr marL="171450" indent="-171450">
              <a:buFontTx/>
              <a:buChar char="•"/>
            </a:pPr>
            <a:r>
              <a:rPr lang="en-US" baseline="0" dirty="0" err="1" smtClean="0"/>
              <a:t>TableController</a:t>
            </a:r>
            <a:r>
              <a:rPr lang="en-US" baseline="0" dirty="0" smtClean="0"/>
              <a:t> is base for accessing data, can be overridden to talk to Table Storage, Mongo, </a:t>
            </a:r>
            <a:r>
              <a:rPr lang="en-US" baseline="0" dirty="0" err="1" smtClean="0"/>
              <a:t>etc</a:t>
            </a:r>
            <a:endParaRPr lang="en-US" baseline="0" dirty="0" smtClean="0"/>
          </a:p>
          <a:p>
            <a:pPr marL="171450" indent="-171450">
              <a:buFontTx/>
              <a:buChar char="•"/>
            </a:pPr>
            <a:r>
              <a:rPr lang="en-US" baseline="0" dirty="0" smtClean="0"/>
              <a:t>Permissions handled as attributes on classes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13</a:t>
            </a:fld>
            <a:endParaRPr lang="en-US"/>
          </a:p>
        </p:txBody>
      </p:sp>
    </p:spTree>
    <p:extLst>
      <p:ext uri="{BB962C8B-B14F-4D97-AF65-F5344CB8AC3E}">
        <p14:creationId xmlns:p14="http://schemas.microsoft.com/office/powerpoint/2010/main" val="3247064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baseline="0" dirty="0" smtClean="0"/>
              <a:t>All scripts so far tied to a table action</a:t>
            </a:r>
          </a:p>
          <a:p>
            <a:pPr marL="171450" indent="-171450">
              <a:buFontTx/>
              <a:buChar char="•"/>
            </a:pPr>
            <a:r>
              <a:rPr lang="en-US" baseline="0" dirty="0" smtClean="0"/>
              <a:t>Custom APIs are non-table based endpoints</a:t>
            </a:r>
          </a:p>
          <a:p>
            <a:pPr marL="171450" indent="-171450">
              <a:buFontTx/>
              <a:buChar char="•"/>
            </a:pPr>
            <a:r>
              <a:rPr lang="en-US" baseline="0" dirty="0" smtClean="0"/>
              <a:t>Script functionality for normal HTTP methods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14</a:t>
            </a:fld>
            <a:endParaRPr lang="en-US"/>
          </a:p>
        </p:txBody>
      </p:sp>
    </p:spTree>
    <p:extLst>
      <p:ext uri="{BB962C8B-B14F-4D97-AF65-F5344CB8AC3E}">
        <p14:creationId xmlns:p14="http://schemas.microsoft.com/office/powerpoint/2010/main" val="1985251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File storage</a:t>
            </a:r>
          </a:p>
          <a:p>
            <a:pPr marL="171450" indent="-171450">
              <a:buFontTx/>
              <a:buChar char="•"/>
            </a:pPr>
            <a:r>
              <a:rPr lang="en-US" dirty="0" smtClean="0"/>
              <a:t>SQL DB</a:t>
            </a:r>
            <a:r>
              <a:rPr lang="en-US" baseline="0" dirty="0" smtClean="0"/>
              <a:t> for Mobile Services not ideal for file data storage</a:t>
            </a:r>
          </a:p>
          <a:p>
            <a:pPr marL="171450" indent="-171450">
              <a:buFontTx/>
              <a:buChar char="•"/>
            </a:pPr>
            <a:r>
              <a:rPr lang="en-US" baseline="0" dirty="0" smtClean="0"/>
              <a:t>Best practice is to use Mobile Service as Proxy</a:t>
            </a:r>
          </a:p>
          <a:p>
            <a:pPr marL="171450" indent="-171450">
              <a:buFontTx/>
              <a:buChar char="•"/>
            </a:pPr>
            <a:r>
              <a:rPr lang="en-US" baseline="0" dirty="0" smtClean="0"/>
              <a:t>Mobile Service script generates SAS URL</a:t>
            </a:r>
          </a:p>
          <a:p>
            <a:pPr marL="171450" indent="-171450">
              <a:buFontTx/>
              <a:buChar char="•"/>
            </a:pPr>
            <a:r>
              <a:rPr lang="en-US" baseline="0" dirty="0" smtClean="0"/>
              <a:t>Client uploads file to SAS URL</a:t>
            </a:r>
          </a:p>
          <a:p>
            <a:pPr marL="171450" indent="-171450">
              <a:buFontTx/>
              <a:buChar char="•"/>
            </a:pPr>
            <a:endParaRPr lang="en-US" baseline="0" dirty="0" smtClean="0"/>
          </a:p>
          <a:p>
            <a:pPr marL="171450" indent="-171450">
              <a:buFontTx/>
              <a:buChar char="•"/>
            </a:pPr>
            <a:r>
              <a:rPr lang="en-US" dirty="0" smtClean="0"/>
              <a:t>Valet Key Pattern http://msdn.microsoft.com/en-us/library/dn568102.aspx</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2398765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dirty="0" smtClean="0"/>
              <a:t>Section change: Push Notifications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16</a:t>
            </a:fld>
            <a:endParaRPr lang="en-US"/>
          </a:p>
        </p:txBody>
      </p:sp>
    </p:spTree>
    <p:extLst>
      <p:ext uri="{BB962C8B-B14F-4D97-AF65-F5344CB8AC3E}">
        <p14:creationId xmlns:p14="http://schemas.microsoft.com/office/powerpoint/2010/main" val="686196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baseline="0" dirty="0" smtClean="0"/>
              <a:t>Push notifications work the same no matter which client you’re working with</a:t>
            </a:r>
          </a:p>
          <a:p>
            <a:pPr marL="171450" indent="-171450">
              <a:buFontTx/>
              <a:buChar char="•"/>
            </a:pPr>
            <a:r>
              <a:rPr lang="en-US" baseline="0" dirty="0" smtClean="0"/>
              <a:t>Client talks to PNS to register for push</a:t>
            </a:r>
          </a:p>
          <a:p>
            <a:pPr marL="171450" indent="-171450">
              <a:buFontTx/>
              <a:buChar char="•"/>
            </a:pPr>
            <a:r>
              <a:rPr lang="en-US" baseline="0" dirty="0" smtClean="0"/>
              <a:t>Client gets token, passes to Mobile Service</a:t>
            </a:r>
          </a:p>
          <a:p>
            <a:pPr marL="171450" indent="-171450">
              <a:buFontTx/>
              <a:buChar char="•"/>
            </a:pPr>
            <a:r>
              <a:rPr lang="en-US" baseline="0" dirty="0" smtClean="0"/>
              <a:t>Mobile Service asks PNS to deliver payload to token / channel URI / registration ID</a:t>
            </a:r>
          </a:p>
          <a:p>
            <a:pPr marL="171450" indent="-171450">
              <a:buFontTx/>
              <a:buChar char="•"/>
            </a:pPr>
            <a:r>
              <a:rPr lang="en-US" baseline="0" dirty="0" smtClean="0"/>
              <a:t>PNS delivers push to client app</a:t>
            </a:r>
          </a:p>
          <a:p>
            <a:pPr marL="171450" indent="-171450">
              <a:buFontTx/>
              <a:buChar char="•"/>
            </a:pPr>
            <a:r>
              <a:rPr lang="en-US" dirty="0" smtClean="0"/>
              <a:t>PNS = Push Notification Service (i.e. MPNS,</a:t>
            </a:r>
            <a:r>
              <a:rPr lang="en-US" baseline="0" dirty="0" smtClean="0"/>
              <a:t> WNS, GCM, ADM, APNS)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17</a:t>
            </a:fld>
            <a:endParaRPr lang="en-US"/>
          </a:p>
        </p:txBody>
      </p:sp>
    </p:spTree>
    <p:extLst>
      <p:ext uri="{BB962C8B-B14F-4D97-AF65-F5344CB8AC3E}">
        <p14:creationId xmlns:p14="http://schemas.microsoft.com/office/powerpoint/2010/main" val="8355497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Adding Push</a:t>
            </a:r>
          </a:p>
          <a:p>
            <a:pPr marL="171450" indent="-171450">
              <a:buFontTx/>
              <a:buChar char="•"/>
            </a:pPr>
            <a:r>
              <a:rPr lang="en-US" dirty="0" smtClean="0"/>
              <a:t>Configure server</a:t>
            </a:r>
            <a:r>
              <a:rPr lang="en-US" baseline="0" dirty="0" smtClean="0"/>
              <a:t> side for push (Apple </a:t>
            </a:r>
            <a:r>
              <a:rPr lang="en-US" baseline="0" dirty="0" err="1" smtClean="0"/>
              <a:t>Dev</a:t>
            </a:r>
            <a:r>
              <a:rPr lang="en-US" baseline="0" dirty="0" smtClean="0"/>
              <a:t> portal / Android portal / Win Portal)</a:t>
            </a:r>
          </a:p>
          <a:p>
            <a:pPr marL="171450" indent="-171450">
              <a:buFontTx/>
              <a:buChar char="•"/>
            </a:pPr>
            <a:r>
              <a:rPr lang="en-US" baseline="0" dirty="0" smtClean="0"/>
              <a:t>Copy certificate / </a:t>
            </a:r>
            <a:r>
              <a:rPr lang="en-US" baseline="0" dirty="0" err="1" smtClean="0"/>
              <a:t>api</a:t>
            </a:r>
            <a:r>
              <a:rPr lang="en-US" baseline="0" dirty="0" smtClean="0"/>
              <a:t> key / </a:t>
            </a:r>
            <a:r>
              <a:rPr lang="en-US" baseline="0" dirty="0" err="1" smtClean="0"/>
              <a:t>etc</a:t>
            </a:r>
            <a:r>
              <a:rPr lang="en-US" baseline="0" dirty="0" smtClean="0"/>
              <a:t> to Azure portal</a:t>
            </a:r>
          </a:p>
          <a:p>
            <a:pPr marL="171450" indent="-171450">
              <a:buFontTx/>
              <a:buChar char="•"/>
            </a:pPr>
            <a:r>
              <a:rPr lang="en-US" baseline="0" dirty="0" smtClean="0"/>
              <a:t>Set up push on client</a:t>
            </a:r>
          </a:p>
          <a:p>
            <a:pPr marL="171450" indent="-171450">
              <a:buFontTx/>
              <a:buChar char="•"/>
            </a:pPr>
            <a:r>
              <a:rPr lang="en-US" baseline="0" dirty="0" smtClean="0"/>
              <a:t>Enable push from server to client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18</a:t>
            </a:fld>
            <a:endParaRPr lang="en-US"/>
          </a:p>
        </p:txBody>
      </p:sp>
    </p:spTree>
    <p:extLst>
      <p:ext uri="{BB962C8B-B14F-4D97-AF65-F5344CB8AC3E}">
        <p14:creationId xmlns:p14="http://schemas.microsoft.com/office/powerpoint/2010/main" val="9564640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points</a:t>
            </a:r>
          </a:p>
          <a:p>
            <a:pPr marL="171450" indent="-171450">
              <a:buFontTx/>
              <a:buChar char="•"/>
            </a:pPr>
            <a:r>
              <a:rPr lang="en-US" baseline="0" dirty="0" smtClean="0"/>
              <a:t>Notification Hubs are a separate service from Mobile Services but also used by Mobile Services</a:t>
            </a:r>
          </a:p>
          <a:p>
            <a:pPr marL="171450" indent="-171450">
              <a:buFontTx/>
              <a:buChar char="•"/>
            </a:pPr>
            <a:r>
              <a:rPr lang="en-US" baseline="0" dirty="0" smtClean="0"/>
              <a:t>Pushes to </a:t>
            </a:r>
            <a:r>
              <a:rPr lang="en-US" baseline="0" dirty="0" err="1" smtClean="0"/>
              <a:t>iOS</a:t>
            </a:r>
            <a:r>
              <a:rPr lang="en-US" baseline="0" dirty="0" smtClean="0"/>
              <a:t>, Android, Kindle, Windows Phone, Windows Store</a:t>
            </a:r>
          </a:p>
          <a:p>
            <a:pPr marL="171450" indent="-171450">
              <a:buFontTx/>
              <a:buChar char="•"/>
            </a:pPr>
            <a:r>
              <a:rPr lang="en-US" baseline="0" dirty="0" smtClean="0"/>
              <a:t>Extremely scalable (millions of pushes in minutes)</a:t>
            </a:r>
          </a:p>
          <a:p>
            <a:pPr marL="171450" indent="-171450">
              <a:buFontTx/>
              <a:buChar char="•"/>
            </a:pPr>
            <a:r>
              <a:rPr lang="en-US" baseline="0" dirty="0" smtClean="0"/>
              <a:t>Tags and templates</a:t>
            </a:r>
          </a:p>
          <a:p>
            <a:pPr marL="171450" indent="-171450">
              <a:buFontTx/>
              <a:buChar char="•"/>
            </a:pPr>
            <a:r>
              <a:rPr lang="en-US" baseline="0" dirty="0" smtClean="0"/>
              <a:t>Server SDKs: .NET, Java (beta), Node, REST API</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2168364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dirty="0" smtClean="0"/>
              <a:t>Topics covered in the session include</a:t>
            </a:r>
          </a:p>
          <a:p>
            <a:pPr marL="171450" indent="-171450">
              <a:buFontTx/>
              <a:buChar char="•"/>
            </a:pPr>
            <a:r>
              <a:rPr lang="en-US" dirty="0" smtClean="0"/>
              <a:t>What is Microsoft Azure</a:t>
            </a:r>
          </a:p>
          <a:p>
            <a:pPr marL="171450" indent="-171450">
              <a:buFontTx/>
              <a:buChar char="•"/>
            </a:pPr>
            <a:r>
              <a:rPr lang="en-US" dirty="0" smtClean="0"/>
              <a:t>What is Mobile Services, a feature of Azure</a:t>
            </a:r>
          </a:p>
          <a:p>
            <a:pPr marL="171450" indent="-171450">
              <a:buFontTx/>
              <a:buChar char="•"/>
            </a:pPr>
            <a:r>
              <a:rPr lang="en-US" dirty="0" smtClean="0"/>
              <a:t>Features and demos</a:t>
            </a:r>
          </a:p>
          <a:p>
            <a:pPr marL="171450" indent="-171450">
              <a:buFontTx/>
              <a:buChar char="•"/>
            </a:pPr>
            <a:r>
              <a:rPr lang="en-US" dirty="0" smtClean="0"/>
              <a:t>Advanced features</a:t>
            </a:r>
            <a:r>
              <a:rPr lang="en-US" baseline="0" dirty="0" smtClean="0"/>
              <a:t> throughout the session</a:t>
            </a:r>
          </a:p>
          <a:p>
            <a:pPr marL="171450" indent="-171450">
              <a:buFontTx/>
              <a:buChar char="•"/>
            </a:pPr>
            <a:r>
              <a:rPr lang="en-US" baseline="0" dirty="0" smtClean="0"/>
              <a:t>Scaling and pricing details</a:t>
            </a:r>
          </a:p>
          <a:p>
            <a:pPr marL="171450" indent="-171450">
              <a:buFontTx/>
              <a:buChar char="•"/>
            </a:pPr>
            <a:r>
              <a:rPr lang="en-US" baseline="0" dirty="0" smtClean="0"/>
              <a:t>Questions at the end</a:t>
            </a:r>
            <a:endParaRPr lang="en-US" dirty="0" smtClean="0"/>
          </a:p>
          <a:p>
            <a:pPr marL="171450" indent="-171450">
              <a:buFontTx/>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baseline="0" dirty="0" smtClean="0"/>
              <a:t>Section change: Authorization and Authentication</a:t>
            </a:r>
          </a:p>
          <a:p>
            <a:pPr marL="171450" indent="-171450">
              <a:buFontTx/>
              <a:buChar char="•"/>
            </a:pPr>
            <a:r>
              <a:rPr lang="en-US" baseline="0" dirty="0" smtClean="0"/>
              <a:t>Controlling who can access what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20</a:t>
            </a:fld>
            <a:endParaRPr lang="en-US"/>
          </a:p>
        </p:txBody>
      </p:sp>
    </p:spTree>
    <p:extLst>
      <p:ext uri="{BB962C8B-B14F-4D97-AF65-F5344CB8AC3E}">
        <p14:creationId xmlns:p14="http://schemas.microsoft.com/office/powerpoint/2010/main" val="2632787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dirty="0" smtClean="0"/>
              <a:t>Data </a:t>
            </a:r>
            <a:r>
              <a:rPr lang="en-US" dirty="0" err="1" smtClean="0"/>
              <a:t>auth</a:t>
            </a:r>
            <a:r>
              <a:rPr lang="en-US" baseline="0" dirty="0" smtClean="0"/>
              <a:t> – locking data down</a:t>
            </a:r>
          </a:p>
          <a:p>
            <a:pPr marL="171450" indent="-171450">
              <a:buFontTx/>
              <a:buChar char="•"/>
            </a:pPr>
            <a:r>
              <a:rPr lang="en-US" baseline="0" dirty="0" smtClean="0"/>
              <a:t>Default is App Key Required, great for pre-release time period</a:t>
            </a:r>
          </a:p>
          <a:p>
            <a:pPr marL="171450" indent="-171450">
              <a:buFontTx/>
              <a:buChar char="•"/>
            </a:pPr>
            <a:r>
              <a:rPr lang="en-US" baseline="0" dirty="0" smtClean="0"/>
              <a:t>Not production ready due to key’s accessibility in public apps</a:t>
            </a:r>
          </a:p>
          <a:p>
            <a:pPr marL="171450" indent="-171450">
              <a:buFontTx/>
              <a:buChar char="•"/>
            </a:pPr>
            <a:r>
              <a:rPr lang="en-US" baseline="0" dirty="0" smtClean="0"/>
              <a:t>Authenticated users – requests must contain user ID and matching </a:t>
            </a:r>
            <a:r>
              <a:rPr lang="en-US" baseline="0" dirty="0" err="1" smtClean="0"/>
              <a:t>auth</a:t>
            </a:r>
            <a:r>
              <a:rPr lang="en-US" baseline="0" dirty="0" smtClean="0"/>
              <a:t> token</a:t>
            </a:r>
          </a:p>
          <a:p>
            <a:pPr marL="171450" indent="-171450">
              <a:buFontTx/>
              <a:buChar char="•"/>
            </a:pPr>
            <a:r>
              <a:rPr lang="en-US" baseline="0" dirty="0" smtClean="0"/>
              <a:t>Admins and other scripts – only external requests with Master Key make it through</a:t>
            </a:r>
          </a:p>
          <a:p>
            <a:pPr marL="171450" indent="-171450">
              <a:buFontTx/>
              <a:buChar char="•"/>
            </a:pPr>
            <a:r>
              <a:rPr lang="en-US" baseline="0" dirty="0" smtClean="0"/>
              <a:t>Otherwise 401 is returned</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21</a:t>
            </a:fld>
            <a:endParaRPr lang="en-US"/>
          </a:p>
        </p:txBody>
      </p:sp>
    </p:spTree>
    <p:extLst>
      <p:ext uri="{BB962C8B-B14F-4D97-AF65-F5344CB8AC3E}">
        <p14:creationId xmlns:p14="http://schemas.microsoft.com/office/powerpoint/2010/main" val="25593137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dirty="0" smtClean="0"/>
              <a:t>Server </a:t>
            </a:r>
            <a:r>
              <a:rPr lang="en-US" dirty="0" err="1" smtClean="0"/>
              <a:t>auth</a:t>
            </a:r>
            <a:r>
              <a:rPr lang="en-US" dirty="0" smtClean="0"/>
              <a:t> flow uses OAUTH</a:t>
            </a:r>
          </a:p>
          <a:p>
            <a:pPr marL="171450" indent="-171450">
              <a:buFontTx/>
              <a:buChar char="•"/>
            </a:pPr>
            <a:r>
              <a:rPr lang="en-US" dirty="0" smtClean="0"/>
              <a:t>Mobile</a:t>
            </a:r>
            <a:r>
              <a:rPr lang="en-US" baseline="0" dirty="0" smtClean="0"/>
              <a:t> Service is registered with provider to allow </a:t>
            </a:r>
            <a:r>
              <a:rPr lang="en-US" baseline="0" dirty="0" err="1" smtClean="0"/>
              <a:t>auth</a:t>
            </a:r>
            <a:endParaRPr lang="en-US" baseline="0" dirty="0" smtClean="0"/>
          </a:p>
          <a:p>
            <a:pPr marL="171450" indent="-171450">
              <a:buFontTx/>
              <a:buChar char="•"/>
            </a:pPr>
            <a:r>
              <a:rPr lang="en-US" baseline="0" dirty="0" smtClean="0"/>
              <a:t>Client calls </a:t>
            </a:r>
            <a:r>
              <a:rPr lang="en-US" baseline="0" dirty="0" err="1" smtClean="0"/>
              <a:t>auth</a:t>
            </a:r>
            <a:r>
              <a:rPr lang="en-US" baseline="0" dirty="0" smtClean="0"/>
              <a:t> method and passes in provider name</a:t>
            </a:r>
          </a:p>
          <a:p>
            <a:pPr marL="171450" indent="-171450">
              <a:buFontTx/>
              <a:buChar char="•"/>
            </a:pPr>
            <a:r>
              <a:rPr lang="en-US" baseline="0" dirty="0" smtClean="0"/>
              <a:t>User authenticates, Mobile Service and provider do OAUTH</a:t>
            </a:r>
          </a:p>
          <a:p>
            <a:pPr marL="171450" indent="-171450">
              <a:buFontTx/>
              <a:buChar char="•"/>
            </a:pPr>
            <a:r>
              <a:rPr lang="en-US" baseline="0" dirty="0" smtClean="0"/>
              <a:t>User ID and token (for Mobile Service) returned to client</a:t>
            </a:r>
          </a:p>
          <a:p>
            <a:pPr marL="171450" indent="-171450">
              <a:buFontTx/>
              <a:buChar char="•"/>
            </a:pPr>
            <a:r>
              <a:rPr lang="en-US" baseline="0" dirty="0" smtClean="0"/>
              <a:t>Provider token / secret accessible in Mobile Service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22</a:t>
            </a:fld>
            <a:endParaRPr lang="en-US"/>
          </a:p>
        </p:txBody>
      </p:sp>
    </p:spTree>
    <p:extLst>
      <p:ext uri="{BB962C8B-B14F-4D97-AF65-F5344CB8AC3E}">
        <p14:creationId xmlns:p14="http://schemas.microsoft.com/office/powerpoint/2010/main" val="4467209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dirty="0" smtClean="0"/>
              <a:t>Client flow uses SDKs for provider / platform</a:t>
            </a:r>
          </a:p>
          <a:p>
            <a:pPr marL="171450" indent="-171450">
              <a:buFontTx/>
              <a:buChar char="•"/>
            </a:pPr>
            <a:r>
              <a:rPr lang="en-US" dirty="0" smtClean="0"/>
              <a:t>User </a:t>
            </a:r>
            <a:r>
              <a:rPr lang="en-US" dirty="0" err="1" smtClean="0"/>
              <a:t>auths</a:t>
            </a:r>
            <a:r>
              <a:rPr lang="en-US" dirty="0" smtClean="0"/>
              <a:t> using SDK on client</a:t>
            </a:r>
          </a:p>
          <a:p>
            <a:pPr marL="171450" indent="-171450">
              <a:buFontTx/>
              <a:buChar char="•"/>
            </a:pPr>
            <a:r>
              <a:rPr lang="en-US" dirty="0" smtClean="0"/>
              <a:t>Provider token / secret sent to</a:t>
            </a:r>
            <a:r>
              <a:rPr lang="en-US" baseline="0" dirty="0" smtClean="0"/>
              <a:t> Mobile Service</a:t>
            </a:r>
          </a:p>
          <a:p>
            <a:pPr marL="171450" indent="-171450">
              <a:buFontTx/>
              <a:buChar char="•"/>
            </a:pPr>
            <a:r>
              <a:rPr lang="en-US" baseline="0" dirty="0" smtClean="0"/>
              <a:t>Mobile Service checks validity and hands back user ID and token</a:t>
            </a: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33097942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points</a:t>
            </a:r>
          </a:p>
          <a:p>
            <a:pPr marL="171450" indent="-171450">
              <a:buFontTx/>
              <a:buChar char="•"/>
            </a:pPr>
            <a:r>
              <a:rPr lang="en-US" baseline="0" dirty="0" smtClean="0"/>
              <a:t>User level indicates if they’ve logged in or came across with master key</a:t>
            </a:r>
          </a:p>
          <a:p>
            <a:pPr marL="171450" indent="-171450">
              <a:buFontTx/>
              <a:buChar char="•"/>
            </a:pPr>
            <a:r>
              <a:rPr lang="en-US" baseline="0" dirty="0" smtClean="0"/>
              <a:t>User ID for user making the request</a:t>
            </a:r>
          </a:p>
          <a:p>
            <a:pPr marL="171450" indent="-171450">
              <a:buFontTx/>
              <a:buChar char="•"/>
            </a:pPr>
            <a:r>
              <a:rPr lang="en-US" baseline="0" dirty="0" err="1" smtClean="0"/>
              <a:t>GetIdentities</a:t>
            </a:r>
            <a:r>
              <a:rPr lang="en-US" baseline="0" dirty="0" smtClean="0"/>
              <a:t> can be called to get provider token / secret and basic information from provider </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28305747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a:t>
            </a:r>
            <a:r>
              <a:rPr lang="en-US" baseline="0" dirty="0" smtClean="0"/>
              <a:t> adding </a:t>
            </a:r>
            <a:r>
              <a:rPr lang="en-US" baseline="0" dirty="0" err="1" smtClean="0"/>
              <a:t>auth</a:t>
            </a:r>
            <a:endParaRPr lang="en-US" baseline="0" dirty="0" smtClean="0"/>
          </a:p>
          <a:p>
            <a:pPr marL="171450" indent="-171450">
              <a:buFontTx/>
              <a:buChar char="•"/>
            </a:pPr>
            <a:r>
              <a:rPr lang="en-US" baseline="0" dirty="0" smtClean="0"/>
              <a:t>Lock table operations down to authenticated users</a:t>
            </a:r>
          </a:p>
          <a:p>
            <a:pPr marL="171450" indent="-171450">
              <a:buFontTx/>
              <a:buChar char="•"/>
            </a:pPr>
            <a:r>
              <a:rPr lang="en-US" baseline="0" dirty="0" smtClean="0"/>
              <a:t>Attempt to access and show 401 on client</a:t>
            </a:r>
          </a:p>
          <a:p>
            <a:pPr marL="171450" indent="-171450">
              <a:buFontTx/>
              <a:buChar char="•"/>
            </a:pPr>
            <a:r>
              <a:rPr lang="en-US" baseline="0" dirty="0" smtClean="0"/>
              <a:t>Set up </a:t>
            </a:r>
            <a:r>
              <a:rPr lang="en-US" baseline="0" dirty="0" err="1" smtClean="0"/>
              <a:t>auth</a:t>
            </a:r>
            <a:r>
              <a:rPr lang="en-US" baseline="0" dirty="0" smtClean="0"/>
              <a:t> provider and mobile service in portal</a:t>
            </a:r>
          </a:p>
          <a:p>
            <a:pPr marL="171450" indent="-171450">
              <a:buFontTx/>
              <a:buChar char="•"/>
            </a:pPr>
            <a:r>
              <a:rPr lang="en-US" baseline="0" dirty="0" smtClean="0"/>
              <a:t>Add </a:t>
            </a:r>
            <a:r>
              <a:rPr lang="en-US" baseline="0" dirty="0" err="1" smtClean="0"/>
              <a:t>auth</a:t>
            </a:r>
            <a:r>
              <a:rPr lang="en-US" baseline="0" dirty="0" smtClean="0"/>
              <a:t> code to client</a:t>
            </a:r>
          </a:p>
          <a:p>
            <a:pPr marL="171450" indent="-171450">
              <a:buFontTx/>
              <a:buChar char="•"/>
            </a:pPr>
            <a:r>
              <a:rPr lang="en-US" baseline="0" dirty="0" smtClean="0"/>
              <a:t>Show </a:t>
            </a:r>
            <a:r>
              <a:rPr lang="en-US" baseline="0" dirty="0" err="1" smtClean="0"/>
              <a:t>auth</a:t>
            </a:r>
            <a:r>
              <a:rPr lang="en-US" baseline="0" dirty="0" smtClean="0"/>
              <a:t> working</a:t>
            </a:r>
          </a:p>
          <a:p>
            <a:pPr marL="171450" indent="-171450">
              <a:buFontTx/>
              <a:buChar char="•"/>
            </a:pPr>
            <a:r>
              <a:rPr lang="en-US" baseline="0" dirty="0" smtClean="0"/>
              <a:t>Add logic to insert script to tie data to user</a:t>
            </a:r>
          </a:p>
          <a:p>
            <a:pPr marL="171450" indent="-171450">
              <a:buFontTx/>
              <a:buChar char="•"/>
            </a:pPr>
            <a:r>
              <a:rPr lang="en-US" baseline="0" dirty="0" smtClean="0"/>
              <a:t>Add logic to read script to only fetch data user can access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25</a:t>
            </a:fld>
            <a:endParaRPr lang="en-US"/>
          </a:p>
        </p:txBody>
      </p:sp>
    </p:spTree>
    <p:extLst>
      <p:ext uri="{BB962C8B-B14F-4D97-AF65-F5344CB8AC3E}">
        <p14:creationId xmlns:p14="http://schemas.microsoft.com/office/powerpoint/2010/main" val="15363700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notes</a:t>
            </a:r>
          </a:p>
          <a:p>
            <a:pPr marL="171450" indent="-171450">
              <a:buFontTx/>
              <a:buChar char="•"/>
            </a:pPr>
            <a:r>
              <a:rPr lang="en-US" dirty="0" smtClean="0"/>
              <a:t>Subject change: Scheduler</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26</a:t>
            </a:fld>
            <a:endParaRPr lang="en-US"/>
          </a:p>
        </p:txBody>
      </p:sp>
    </p:spTree>
    <p:extLst>
      <p:ext uri="{BB962C8B-B14F-4D97-AF65-F5344CB8AC3E}">
        <p14:creationId xmlns:p14="http://schemas.microsoft.com/office/powerpoint/2010/main" val="42634292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27</a:t>
            </a:fld>
            <a:endParaRPr lang="en-US"/>
          </a:p>
        </p:txBody>
      </p:sp>
    </p:spTree>
    <p:extLst>
      <p:ext uri="{BB962C8B-B14F-4D97-AF65-F5344CB8AC3E}">
        <p14:creationId xmlns:p14="http://schemas.microsoft.com/office/powerpoint/2010/main" val="28647415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notes</a:t>
            </a:r>
          </a:p>
          <a:p>
            <a:pPr marL="171450" indent="-171450">
              <a:buFontTx/>
              <a:buChar char="•"/>
            </a:pPr>
            <a:r>
              <a:rPr lang="en-US" dirty="0" smtClean="0"/>
              <a:t>Subject change: Scheduler</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29</a:t>
            </a:fld>
            <a:endParaRPr lang="en-US"/>
          </a:p>
        </p:txBody>
      </p:sp>
    </p:spTree>
    <p:extLst>
      <p:ext uri="{BB962C8B-B14F-4D97-AF65-F5344CB8AC3E}">
        <p14:creationId xmlns:p14="http://schemas.microsoft.com/office/powerpoint/2010/main" val="12794811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dirty="0" smtClean="0"/>
              <a:t>Schedule jobs</a:t>
            </a:r>
            <a:r>
              <a:rPr lang="en-US" baseline="0" dirty="0" smtClean="0"/>
              <a:t> (scripts) can be run by the scheduler</a:t>
            </a:r>
          </a:p>
          <a:p>
            <a:pPr marL="171450" indent="-171450">
              <a:buFontTx/>
              <a:buChar char="•"/>
            </a:pPr>
            <a:r>
              <a:rPr lang="en-US" baseline="0" dirty="0" smtClean="0"/>
              <a:t>Ideal for any backend job processing (regular push notification, remove old data, </a:t>
            </a:r>
            <a:r>
              <a:rPr lang="en-US" baseline="0" dirty="0" err="1" smtClean="0"/>
              <a:t>etc</a:t>
            </a:r>
            <a:r>
              <a:rPr lang="en-US" baseline="0" dirty="0" smtClean="0"/>
              <a:t>)</a:t>
            </a:r>
          </a:p>
          <a:p>
            <a:pPr marL="171450" indent="-171450">
              <a:buFontTx/>
              <a:buChar char="•"/>
            </a:pPr>
            <a:r>
              <a:rPr lang="en-US" baseline="0" dirty="0" smtClean="0"/>
              <a:t>Length and how often you can run job based off tier of your mobile service</a:t>
            </a:r>
          </a:p>
        </p:txBody>
      </p:sp>
      <p:sp>
        <p:nvSpPr>
          <p:cNvPr id="4" name="Slide Number Placeholder 3"/>
          <p:cNvSpPr>
            <a:spLocks noGrp="1"/>
          </p:cNvSpPr>
          <p:nvPr>
            <p:ph type="sldNum" sz="quarter" idx="10"/>
          </p:nvPr>
        </p:nvSpPr>
        <p:spPr/>
        <p:txBody>
          <a:bodyPr/>
          <a:lstStyle/>
          <a:p>
            <a:fld id="{2C52CFDC-D2D5-4B9F-BA75-89F771E01AEB}" type="slidenum">
              <a:rPr lang="en-US" smtClean="0"/>
              <a:t>30</a:t>
            </a:fld>
            <a:endParaRPr lang="en-US"/>
          </a:p>
        </p:txBody>
      </p:sp>
    </p:spTree>
    <p:extLst>
      <p:ext uri="{BB962C8B-B14F-4D97-AF65-F5344CB8AC3E}">
        <p14:creationId xmlns:p14="http://schemas.microsoft.com/office/powerpoint/2010/main" val="2933873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33171221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endParaRPr lang="en-US" dirty="0"/>
          </a:p>
          <a:p>
            <a:pPr marL="171450" indent="-171450">
              <a:buFontTx/>
              <a:buChar char="•"/>
            </a:pPr>
            <a:r>
              <a:rPr lang="en-US" baseline="0" dirty="0" smtClean="0"/>
              <a:t>Subject change: Script source control</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31</a:t>
            </a:fld>
            <a:endParaRPr lang="en-US"/>
          </a:p>
        </p:txBody>
      </p:sp>
    </p:spTree>
    <p:extLst>
      <p:ext uri="{BB962C8B-B14F-4D97-AF65-F5344CB8AC3E}">
        <p14:creationId xmlns:p14="http://schemas.microsoft.com/office/powerpoint/2010/main" val="20736831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dirty="0" smtClean="0"/>
              <a:t>Script</a:t>
            </a:r>
            <a:r>
              <a:rPr lang="en-US" baseline="0" dirty="0" smtClean="0"/>
              <a:t> source control creates GIT repo for all scripts and permission JSON files</a:t>
            </a:r>
          </a:p>
          <a:p>
            <a:pPr marL="171450" indent="-171450">
              <a:buFontTx/>
              <a:buChar char="•"/>
            </a:pPr>
            <a:r>
              <a:rPr lang="en-US" baseline="0" dirty="0" smtClean="0"/>
              <a:t>Enables you to pull scripts down and edit locally</a:t>
            </a:r>
          </a:p>
          <a:p>
            <a:pPr marL="171450" indent="-171450">
              <a:buFontTx/>
              <a:buChar char="•"/>
            </a:pPr>
            <a:r>
              <a:rPr lang="en-US" baseline="0" dirty="0" smtClean="0"/>
              <a:t>Lets you create shared scripts to reuse code</a:t>
            </a:r>
          </a:p>
          <a:p>
            <a:pPr marL="171450" indent="-171450">
              <a:buFontTx/>
              <a:buChar char="•"/>
            </a:pPr>
            <a:r>
              <a:rPr lang="en-US" baseline="0" dirty="0" smtClean="0"/>
              <a:t>Enables installing of NPM modules (Node)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32</a:t>
            </a:fld>
            <a:endParaRPr lang="en-US"/>
          </a:p>
        </p:txBody>
      </p:sp>
    </p:spTree>
    <p:extLst>
      <p:ext uri="{BB962C8B-B14F-4D97-AF65-F5344CB8AC3E}">
        <p14:creationId xmlns:p14="http://schemas.microsoft.com/office/powerpoint/2010/main" val="16568848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dirty="0" smtClean="0"/>
              <a:t>Subject change: diagnostics,</a:t>
            </a:r>
            <a:r>
              <a:rPr lang="en-US" baseline="0" dirty="0" smtClean="0"/>
              <a:t> logging, scale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33</a:t>
            </a:fld>
            <a:endParaRPr lang="en-US"/>
          </a:p>
        </p:txBody>
      </p:sp>
    </p:spTree>
    <p:extLst>
      <p:ext uri="{BB962C8B-B14F-4D97-AF65-F5344CB8AC3E}">
        <p14:creationId xmlns:p14="http://schemas.microsoft.com/office/powerpoint/2010/main" val="42417609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dirty="0" smtClean="0"/>
              <a:t>Some default stats</a:t>
            </a:r>
            <a:r>
              <a:rPr lang="en-US" baseline="0" dirty="0" smtClean="0"/>
              <a:t> like # of </a:t>
            </a:r>
            <a:r>
              <a:rPr lang="en-US" baseline="0" dirty="0" err="1" smtClean="0"/>
              <a:t>api</a:t>
            </a:r>
            <a:r>
              <a:rPr lang="en-US" baseline="0" dirty="0" smtClean="0"/>
              <a:t> calls, # of devices connecting, amount of data out</a:t>
            </a:r>
          </a:p>
          <a:p>
            <a:pPr marL="171450" indent="-171450">
              <a:buFontTx/>
              <a:buChar char="•"/>
            </a:pPr>
            <a:r>
              <a:rPr lang="en-US" baseline="0" dirty="0" err="1" smtClean="0"/>
              <a:t>Api</a:t>
            </a:r>
            <a:r>
              <a:rPr lang="en-US" baseline="0" dirty="0" smtClean="0"/>
              <a:t> calls are important because that’s how mobile services’ scale is </a:t>
            </a:r>
            <a:r>
              <a:rPr lang="en-US" baseline="0" dirty="0" err="1" smtClean="0"/>
              <a:t>baed</a:t>
            </a:r>
            <a:endParaRPr lang="en-US" baseline="0" dirty="0" smtClean="0"/>
          </a:p>
          <a:p>
            <a:pPr marL="171450" indent="-171450">
              <a:buFontTx/>
              <a:buChar char="•"/>
            </a:pPr>
            <a:r>
              <a:rPr lang="en-US" baseline="0" dirty="0" smtClean="0"/>
              <a:t>All console statements and errors go to logging area</a:t>
            </a:r>
          </a:p>
          <a:p>
            <a:pPr marL="171450" indent="-171450">
              <a:buFontTx/>
              <a:buChar char="•"/>
            </a:pPr>
            <a:r>
              <a:rPr lang="en-US" baseline="0" dirty="0" smtClean="0"/>
              <a:t>Auto-scaling helps save money</a:t>
            </a:r>
          </a:p>
          <a:p>
            <a:pPr marL="171450" indent="-171450">
              <a:buFontTx/>
              <a:buChar char="•"/>
            </a:pPr>
            <a:r>
              <a:rPr lang="en-US" baseline="0" dirty="0" smtClean="0"/>
              <a:t>Free tier for Mobile Services and SQL while developing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34</a:t>
            </a:fld>
            <a:endParaRPr lang="en-US"/>
          </a:p>
        </p:txBody>
      </p:sp>
    </p:spTree>
    <p:extLst>
      <p:ext uri="{BB962C8B-B14F-4D97-AF65-F5344CB8AC3E}">
        <p14:creationId xmlns:p14="http://schemas.microsoft.com/office/powerpoint/2010/main" val="34611399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dirty="0" smtClean="0"/>
              <a:t>Scaling</a:t>
            </a:r>
          </a:p>
          <a:p>
            <a:pPr marL="171450" indent="-171450">
              <a:buFontTx/>
              <a:buChar char="•"/>
            </a:pPr>
            <a:r>
              <a:rPr lang="en-US" dirty="0" smtClean="0"/>
              <a:t>Free 500k / month / sub (across</a:t>
            </a:r>
            <a:r>
              <a:rPr lang="en-US" baseline="0" dirty="0" smtClean="0"/>
              <a:t> entire subscription is important distinction)</a:t>
            </a:r>
            <a:endParaRPr lang="en-US" dirty="0" smtClean="0"/>
          </a:p>
          <a:p>
            <a:pPr marL="171450" indent="-171450">
              <a:buFontTx/>
              <a:buChar char="•"/>
            </a:pPr>
            <a:r>
              <a:rPr lang="en-US" dirty="0" smtClean="0"/>
              <a:t>Basic 1.5M / unit / month (up to 6 units)</a:t>
            </a:r>
          </a:p>
          <a:p>
            <a:pPr marL="171450" indent="-171450">
              <a:buFontTx/>
              <a:buChar char="•"/>
            </a:pPr>
            <a:r>
              <a:rPr lang="en-US" dirty="0" smtClean="0"/>
              <a:t>Standard 15M /</a:t>
            </a:r>
            <a:r>
              <a:rPr lang="en-US" baseline="0" dirty="0" smtClean="0"/>
              <a:t> unit / month (up to 10 units)</a:t>
            </a:r>
          </a:p>
          <a:p>
            <a:pPr marL="171450" indent="-171450">
              <a:buFontTx/>
              <a:buChar char="•"/>
            </a:pPr>
            <a:r>
              <a:rPr lang="en-US" baseline="0" dirty="0" smtClean="0"/>
              <a:t>More units available by contacting support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35</a:t>
            </a:fld>
            <a:endParaRPr lang="en-US"/>
          </a:p>
        </p:txBody>
      </p:sp>
    </p:spTree>
    <p:extLst>
      <p:ext uri="{BB962C8B-B14F-4D97-AF65-F5344CB8AC3E}">
        <p14:creationId xmlns:p14="http://schemas.microsoft.com/office/powerpoint/2010/main" val="385576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a:t>
            </a:r>
            <a:r>
              <a:rPr lang="en-US" baseline="0" dirty="0" smtClean="0"/>
              <a:t>: Scaling</a:t>
            </a:r>
          </a:p>
          <a:p>
            <a:pPr marL="171450" indent="-171450">
              <a:buFontTx/>
              <a:buChar char="•"/>
            </a:pPr>
            <a:r>
              <a:rPr lang="en-US" baseline="0" dirty="0" smtClean="0"/>
              <a:t>Go to scaling tab</a:t>
            </a:r>
          </a:p>
          <a:p>
            <a:pPr marL="171450" indent="-171450">
              <a:buFontTx/>
              <a:buChar char="•"/>
            </a:pPr>
            <a:r>
              <a:rPr lang="en-US" baseline="0" dirty="0" smtClean="0"/>
              <a:t>Go to Standard mode</a:t>
            </a:r>
          </a:p>
          <a:p>
            <a:pPr marL="171450" indent="-171450">
              <a:buFontTx/>
              <a:buChar char="•"/>
            </a:pPr>
            <a:r>
              <a:rPr lang="en-US" baseline="0" dirty="0" smtClean="0"/>
              <a:t>Turn on auto-scaling</a:t>
            </a:r>
          </a:p>
          <a:p>
            <a:pPr marL="171450" indent="-171450">
              <a:buFontTx/>
              <a:buChar char="•"/>
            </a:pPr>
            <a:r>
              <a:rPr lang="en-US" baseline="0" dirty="0" smtClean="0"/>
              <a:t>Explain that additional units will only be turned on / used if you need them based off daily API calls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36</a:t>
            </a:fld>
            <a:endParaRPr lang="en-US"/>
          </a:p>
        </p:txBody>
      </p:sp>
    </p:spTree>
    <p:extLst>
      <p:ext uri="{BB962C8B-B14F-4D97-AF65-F5344CB8AC3E}">
        <p14:creationId xmlns:p14="http://schemas.microsoft.com/office/powerpoint/2010/main" val="16596447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baseline="0" dirty="0" smtClean="0"/>
              <a:t>Section change: Command Line Interface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37</a:t>
            </a:fld>
            <a:endParaRPr lang="en-US"/>
          </a:p>
        </p:txBody>
      </p:sp>
    </p:spTree>
    <p:extLst>
      <p:ext uri="{BB962C8B-B14F-4D97-AF65-F5344CB8AC3E}">
        <p14:creationId xmlns:p14="http://schemas.microsoft.com/office/powerpoint/2010/main" val="36052834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dirty="0" smtClean="0"/>
              <a:t>CLI</a:t>
            </a:r>
            <a:r>
              <a:rPr lang="en-US" baseline="0" dirty="0" smtClean="0"/>
              <a:t> allows you to do many different things within Azure</a:t>
            </a:r>
          </a:p>
          <a:p>
            <a:pPr marL="171450" indent="-171450">
              <a:buFontTx/>
              <a:buChar char="•"/>
            </a:pPr>
            <a:r>
              <a:rPr lang="en-US" baseline="0" dirty="0" smtClean="0"/>
              <a:t>Create new Mobile Services, read table data, update permissions and scripts, change scale, turn on and off features, </a:t>
            </a:r>
            <a:r>
              <a:rPr lang="en-US" baseline="0" dirty="0" err="1" smtClean="0"/>
              <a:t>etc</a:t>
            </a:r>
            <a:endParaRPr lang="en-US" baseline="0" dirty="0" smtClean="0"/>
          </a:p>
          <a:p>
            <a:pPr marL="171450" indent="-171450">
              <a:buFontTx/>
              <a:buChar char="•"/>
            </a:pPr>
            <a:r>
              <a:rPr lang="en-US" baseline="0" dirty="0" smtClean="0"/>
              <a:t>Also allows you to do things outside Mobile Services (create VMs, read debug logs, </a:t>
            </a:r>
            <a:r>
              <a:rPr lang="en-US" baseline="0" dirty="0" err="1" smtClean="0"/>
              <a:t>etc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38</a:t>
            </a:fld>
            <a:endParaRPr lang="en-US"/>
          </a:p>
        </p:txBody>
      </p:sp>
    </p:spTree>
    <p:extLst>
      <p:ext uri="{BB962C8B-B14F-4D97-AF65-F5344CB8AC3E}">
        <p14:creationId xmlns:p14="http://schemas.microsoft.com/office/powerpoint/2010/main" val="40736200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Using</a:t>
            </a:r>
            <a:r>
              <a:rPr lang="en-US" baseline="0" dirty="0" smtClean="0"/>
              <a:t> the CLI</a:t>
            </a:r>
          </a:p>
          <a:p>
            <a:pPr marL="171450" indent="-171450">
              <a:buFontTx/>
              <a:buChar char="•"/>
            </a:pPr>
            <a:r>
              <a:rPr lang="en-US" baseline="0" dirty="0" smtClean="0"/>
              <a:t>Open the CLI tools</a:t>
            </a:r>
          </a:p>
          <a:p>
            <a:pPr marL="171450" indent="-171450">
              <a:buFontTx/>
              <a:buChar char="•"/>
            </a:pPr>
            <a:r>
              <a:rPr lang="en-US" baseline="0" dirty="0" smtClean="0"/>
              <a:t>Perform some commands</a:t>
            </a:r>
          </a:p>
          <a:p>
            <a:pPr marL="628650" lvl="1" indent="-171450">
              <a:buFontTx/>
              <a:buChar char="•"/>
            </a:pPr>
            <a:r>
              <a:rPr lang="en-US" dirty="0" smtClean="0"/>
              <a:t>azure mobile list</a:t>
            </a:r>
          </a:p>
          <a:p>
            <a:pPr marL="628650" lvl="1" indent="-171450">
              <a:buFontTx/>
              <a:buChar char="•"/>
            </a:pPr>
            <a:r>
              <a:rPr lang="en-US" smtClean="0"/>
              <a:t>azure mobile table list &lt;service-name&gt;</a:t>
            </a:r>
            <a:endParaRPr lang="en-US" baseline="0" dirty="0" smtClean="0"/>
          </a:p>
          <a:p>
            <a:pPr marL="171450" indent="-171450">
              <a:buFontTx/>
              <a:buChar char="•"/>
            </a:pPr>
            <a:endParaRPr lang="en-US" baseline="0" dirty="0" smtClean="0"/>
          </a:p>
          <a:p>
            <a:pPr marL="0" indent="0">
              <a:buFontTx/>
              <a:buNone/>
            </a:pPr>
            <a:r>
              <a:rPr lang="en-US" baseline="0" dirty="0" smtClean="0"/>
              <a:t>Reference: http://azure.microsoft.com/en-us/documentation/articles/mobile-services-manage-command-line-interface/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39</a:t>
            </a:fld>
            <a:endParaRPr lang="en-US"/>
          </a:p>
        </p:txBody>
      </p:sp>
    </p:spTree>
    <p:extLst>
      <p:ext uri="{BB962C8B-B14F-4D97-AF65-F5344CB8AC3E}">
        <p14:creationId xmlns:p14="http://schemas.microsoft.com/office/powerpoint/2010/main" val="35125567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dirty="0" smtClean="0"/>
              <a:t>Review different tiers</a:t>
            </a:r>
          </a:p>
          <a:p>
            <a:pPr marL="171450" indent="-171450">
              <a:buFontTx/>
              <a:buChar char="•"/>
            </a:pPr>
            <a:r>
              <a:rPr lang="en-US" dirty="0" smtClean="0"/>
              <a:t>Mention</a:t>
            </a:r>
            <a:r>
              <a:rPr lang="en-US" baseline="0" dirty="0" smtClean="0"/>
              <a:t> that SQL database bills separately but is a full SQL DB and can be accessed from other resources (i.e. web sites, VMs)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40</a:t>
            </a:fld>
            <a:endParaRPr lang="en-US"/>
          </a:p>
        </p:txBody>
      </p:sp>
    </p:spTree>
    <p:extLst>
      <p:ext uri="{BB962C8B-B14F-4D97-AF65-F5344CB8AC3E}">
        <p14:creationId xmlns:p14="http://schemas.microsoft.com/office/powerpoint/2010/main" val="1809363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Getting Started</a:t>
            </a:r>
          </a:p>
          <a:p>
            <a:pPr marL="171450" indent="-171450">
              <a:buFontTx/>
              <a:buChar char="•"/>
            </a:pPr>
            <a:r>
              <a:rPr lang="en-US" dirty="0" smtClean="0"/>
              <a:t>Go</a:t>
            </a:r>
            <a:r>
              <a:rPr lang="en-US" baseline="0" dirty="0" smtClean="0"/>
              <a:t> to the portal</a:t>
            </a:r>
          </a:p>
          <a:p>
            <a:pPr marL="171450" indent="-171450">
              <a:buFontTx/>
              <a:buChar char="•"/>
            </a:pPr>
            <a:r>
              <a:rPr lang="en-US" baseline="0" dirty="0" smtClean="0"/>
              <a:t>Create a new mobile service (Node backend works with most of deck)</a:t>
            </a:r>
          </a:p>
          <a:p>
            <a:pPr marL="171450" indent="-171450">
              <a:buFontTx/>
              <a:buChar char="•"/>
            </a:pPr>
            <a:r>
              <a:rPr lang="en-US" baseline="0" dirty="0" smtClean="0"/>
              <a:t>Walk through Getting started screen</a:t>
            </a:r>
          </a:p>
          <a:p>
            <a:pPr marL="171450" indent="-171450">
              <a:buFontTx/>
              <a:buChar char="•"/>
            </a:pPr>
            <a:r>
              <a:rPr lang="en-US" baseline="0" dirty="0" smtClean="0"/>
              <a:t>Choose platform</a:t>
            </a:r>
          </a:p>
          <a:p>
            <a:pPr marL="171450" indent="-171450">
              <a:buFontTx/>
              <a:buChar char="•"/>
            </a:pPr>
            <a:r>
              <a:rPr lang="en-US" baseline="0" dirty="0" smtClean="0"/>
              <a:t>Download quick start</a:t>
            </a:r>
          </a:p>
          <a:p>
            <a:pPr marL="171450" indent="-171450">
              <a:buFontTx/>
              <a:buChar char="•"/>
            </a:pPr>
            <a:r>
              <a:rPr lang="en-US" baseline="0" dirty="0" smtClean="0"/>
              <a:t>Run quick start</a:t>
            </a:r>
          </a:p>
          <a:p>
            <a:pPr marL="171450" indent="-171450">
              <a:buFontTx/>
              <a:buChar char="•"/>
            </a:pPr>
            <a:r>
              <a:rPr lang="en-US" baseline="0" dirty="0" smtClean="0"/>
              <a:t>Save and update data</a:t>
            </a:r>
          </a:p>
          <a:p>
            <a:pPr marL="171450" indent="-171450">
              <a:buFontTx/>
              <a:buChar char="•"/>
            </a:pPr>
            <a:r>
              <a:rPr lang="en-US" baseline="0" dirty="0" smtClean="0"/>
              <a:t>Show data in portal (Node)</a:t>
            </a:r>
          </a:p>
          <a:p>
            <a:pPr marL="171450" indent="-171450">
              <a:buFontTx/>
              <a:buChar char="•"/>
            </a:pPr>
            <a:r>
              <a:rPr lang="en-US" baseline="0" dirty="0" smtClean="0"/>
              <a:t>Walk through client code that deals with Mobile Service</a:t>
            </a:r>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39764404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Summarize earlier slide</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41</a:t>
            </a:fld>
            <a:endParaRPr lang="en-US"/>
          </a:p>
        </p:txBody>
      </p:sp>
    </p:spTree>
    <p:extLst>
      <p:ext uri="{BB962C8B-B14F-4D97-AF65-F5344CB8AC3E}">
        <p14:creationId xmlns:p14="http://schemas.microsoft.com/office/powerpoint/2010/main" val="9875892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4/28/2015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baseline="0" dirty="0" smtClean="0"/>
              <a:t>Mobile Service easily connects to SQL Database</a:t>
            </a:r>
          </a:p>
          <a:p>
            <a:pPr marL="171450" indent="-171450">
              <a:buFontTx/>
              <a:buChar char="•"/>
            </a:pPr>
            <a:r>
              <a:rPr lang="en-US" baseline="0" dirty="0" smtClean="0"/>
              <a:t>SQL offers rich querying and indexing capabilities</a:t>
            </a:r>
          </a:p>
          <a:p>
            <a:pPr marL="171450" indent="-171450">
              <a:buFontTx/>
              <a:buChar char="•"/>
            </a:pPr>
            <a:r>
              <a:rPr lang="en-US" baseline="0" dirty="0" smtClean="0"/>
              <a:t>Dynamic Schematization means you don’t have to be a DBA and manage schema</a:t>
            </a:r>
          </a:p>
          <a:p>
            <a:pPr marL="171450" indent="-171450">
              <a:buFontTx/>
              <a:buChar char="•"/>
            </a:pPr>
            <a:r>
              <a:rPr lang="en-US" baseline="0" dirty="0" smtClean="0"/>
              <a:t>Data can be managed in:</a:t>
            </a:r>
          </a:p>
          <a:p>
            <a:pPr marL="628650" lvl="1" indent="-171450">
              <a:buFontTx/>
              <a:buChar char="•"/>
            </a:pPr>
            <a:r>
              <a:rPr lang="en-US" baseline="0" dirty="0" smtClean="0"/>
              <a:t>Azure Portal (read and delete data)</a:t>
            </a:r>
          </a:p>
          <a:p>
            <a:pPr marL="628650" lvl="1" indent="-171450">
              <a:buFontTx/>
              <a:buChar char="•"/>
            </a:pPr>
            <a:r>
              <a:rPr lang="en-US" baseline="0" dirty="0" smtClean="0"/>
              <a:t>SQL Portal (Silverlight)</a:t>
            </a:r>
          </a:p>
          <a:p>
            <a:pPr marL="628650" lvl="1" indent="-171450">
              <a:buFontTx/>
              <a:buChar char="•"/>
            </a:pPr>
            <a:r>
              <a:rPr lang="en-US" baseline="0" dirty="0" smtClean="0"/>
              <a:t>SQL Management Studio (windows)</a:t>
            </a:r>
          </a:p>
          <a:p>
            <a:pPr marL="628650" lvl="1" indent="-171450">
              <a:buFontTx/>
              <a:buChar char="•"/>
            </a:pPr>
            <a:r>
              <a:rPr lang="en-US" baseline="0" dirty="0" smtClean="0"/>
              <a:t>REST API (used by SDKs)</a:t>
            </a:r>
          </a:p>
          <a:p>
            <a:pPr marL="628650" lvl="1" indent="-171450">
              <a:buFontTx/>
              <a:buChar char="•"/>
            </a:pPr>
            <a:r>
              <a:rPr lang="en-US" baseline="0" dirty="0" smtClean="0"/>
              <a:t>Azure CLI tools</a:t>
            </a:r>
          </a:p>
          <a:p>
            <a:pPr marL="628650" lvl="1" indent="-171450">
              <a:buFontTx/>
              <a:buChar char="•"/>
            </a:pPr>
            <a:r>
              <a:rPr lang="en-US" baseline="0" dirty="0" smtClean="0"/>
              <a:t>SQL CLI (Node module)</a:t>
            </a:r>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2824631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points</a:t>
            </a:r>
          </a:p>
          <a:p>
            <a:pPr marL="171450" indent="-171450">
              <a:buFontTx/>
              <a:buChar char="•"/>
            </a:pPr>
            <a:r>
              <a:rPr lang="en-US" baseline="0" dirty="0" smtClean="0"/>
              <a:t>This is the mapping for the REST API exposed by table storage</a:t>
            </a:r>
          </a:p>
          <a:p>
            <a:pPr marL="171450" indent="-171450">
              <a:buFontTx/>
              <a:buChar char="•"/>
            </a:pPr>
            <a:r>
              <a:rPr lang="en-US" baseline="0" dirty="0" smtClean="0"/>
              <a:t>Standard REST</a:t>
            </a:r>
          </a:p>
          <a:p>
            <a:pPr marL="171450" indent="-171450">
              <a:buFontTx/>
              <a:buChar char="•"/>
            </a:pPr>
            <a:r>
              <a:rPr lang="en-US" baseline="0" dirty="0" smtClean="0"/>
              <a:t>Anything that can talk REST can connect to your Mobile Service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1010433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baseline="0" dirty="0" smtClean="0"/>
              <a:t>JSON to SQL mapping</a:t>
            </a:r>
          </a:p>
          <a:p>
            <a:pPr marL="171450" indent="-171450">
              <a:buFontTx/>
              <a:buChar char="•"/>
            </a:pPr>
            <a:r>
              <a:rPr lang="en-US" baseline="0" dirty="0" smtClean="0"/>
              <a:t>Whatever JSON data type on left is passed in generates column of SQL type on right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571036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notes</a:t>
            </a:r>
          </a:p>
          <a:p>
            <a:pPr marL="171450" indent="-171450">
              <a:buFontTx/>
              <a:buChar char="•"/>
            </a:pPr>
            <a:r>
              <a:rPr lang="en-US" dirty="0" smtClean="0"/>
              <a:t>Auto-generated columns</a:t>
            </a:r>
          </a:p>
          <a:p>
            <a:pPr marL="171450" indent="-171450">
              <a:buFontTx/>
              <a:buChar char="•"/>
            </a:pPr>
            <a:r>
              <a:rPr lang="en-US" dirty="0" smtClean="0"/>
              <a:t>id</a:t>
            </a:r>
            <a:r>
              <a:rPr lang="en-US" baseline="0" dirty="0" smtClean="0"/>
              <a:t> – unique id used to handle querying, updating, and deleting specific rows</a:t>
            </a:r>
          </a:p>
          <a:p>
            <a:pPr marL="171450" indent="-171450">
              <a:buFontTx/>
              <a:buChar char="•"/>
            </a:pPr>
            <a:r>
              <a:rPr lang="en-US" baseline="0" dirty="0" err="1" smtClean="0"/>
              <a:t>createdAt</a:t>
            </a:r>
            <a:r>
              <a:rPr lang="en-US" baseline="0" dirty="0" smtClean="0"/>
              <a:t>, </a:t>
            </a:r>
            <a:r>
              <a:rPr lang="en-US" baseline="0" dirty="0" err="1" smtClean="0"/>
              <a:t>updatedAt</a:t>
            </a:r>
            <a:r>
              <a:rPr lang="en-US" baseline="0" dirty="0" smtClean="0"/>
              <a:t>, version help with optimistic concurrency (first update wins)</a:t>
            </a:r>
          </a:p>
          <a:p>
            <a:pPr marL="171450" indent="-171450">
              <a:buFontTx/>
              <a:buChar char="•"/>
            </a:pPr>
            <a:r>
              <a:rPr lang="en-US" baseline="0" dirty="0" smtClean="0"/>
              <a:t>Last three columns not pulled to client by default (Need to specify query parameter to get those back)</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8</a:t>
            </a:fld>
            <a:endParaRPr lang="en-US"/>
          </a:p>
        </p:txBody>
      </p:sp>
    </p:spTree>
    <p:extLst>
      <p:ext uri="{BB962C8B-B14F-4D97-AF65-F5344CB8AC3E}">
        <p14:creationId xmlns:p14="http://schemas.microsoft.com/office/powerpoint/2010/main" val="145367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r>
              <a:rPr lang="en-US" dirty="0" smtClean="0"/>
              <a:t>*</a:t>
            </a:r>
            <a:r>
              <a:rPr lang="en-US" baseline="0" dirty="0" smtClean="0"/>
              <a:t> Section change: Backend Logic</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9</a:t>
            </a:fld>
            <a:endParaRPr lang="en-US"/>
          </a:p>
        </p:txBody>
      </p:sp>
    </p:spTree>
    <p:extLst>
      <p:ext uri="{BB962C8B-B14F-4D97-AF65-F5344CB8AC3E}">
        <p14:creationId xmlns:p14="http://schemas.microsoft.com/office/powerpoint/2010/main" val="5375148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1068623843"/>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18363618"/>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78"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8.emf"/><Relationship Id="rId7" Type="http://schemas.openxmlformats.org/officeDocument/2006/relationships/image" Target="../media/image22.emf"/><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 Id="rId9" Type="http://schemas.openxmlformats.org/officeDocument/2006/relationships/image" Target="../media/image24.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42.xml.rels><?xml version="1.0" encoding="UTF-8" standalone="yes"?>
<Relationships xmlns="http://schemas.openxmlformats.org/package/2006/relationships"><Relationship Id="rId2" Type="http://schemas.openxmlformats.org/officeDocument/2006/relationships/hyperlink" Target="https://github.com/Azure/azure-mobile-" TargetMode="External"/><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29.xml"/><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smtClean="0"/>
              <a:t>Cloud Powered Mobile Apps with Azure</a:t>
            </a:r>
            <a:endParaRPr lang="en-US" sz="4400"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Server Side Table Scripts</a:t>
            </a:r>
            <a:endParaRPr lang="en-US" dirty="0"/>
          </a:p>
        </p:txBody>
      </p:sp>
      <p:sp>
        <p:nvSpPr>
          <p:cNvPr id="5" name="Rectangle 4"/>
          <p:cNvSpPr/>
          <p:nvPr/>
        </p:nvSpPr>
        <p:spPr>
          <a:xfrm>
            <a:off x="1945233" y="961852"/>
            <a:ext cx="3642549" cy="1124439"/>
          </a:xfrm>
          <a:prstGeom prst="rect">
            <a:avLst/>
          </a:prstGeom>
          <a:solidFill>
            <a:srgbClr val="9B4F9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smtClean="0"/>
              <a:t>Node.js</a:t>
            </a:r>
            <a:r>
              <a:rPr lang="en-US" sz="2400" dirty="0" smtClean="0"/>
              <a:t> scripts</a:t>
            </a:r>
            <a:endParaRPr lang="en-US" sz="2400" dirty="0"/>
          </a:p>
        </p:txBody>
      </p:sp>
      <p:sp>
        <p:nvSpPr>
          <p:cNvPr id="6" name="Rectangle 5"/>
          <p:cNvSpPr/>
          <p:nvPr/>
        </p:nvSpPr>
        <p:spPr>
          <a:xfrm>
            <a:off x="1942066" y="3752362"/>
            <a:ext cx="3642549" cy="1124439"/>
          </a:xfrm>
          <a:prstGeom prst="rect">
            <a:avLst/>
          </a:prstGeom>
          <a:solidFill>
            <a:srgbClr val="BA141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Intercept CRUD requests to tables</a:t>
            </a:r>
            <a:endParaRPr lang="en-US" sz="2400" dirty="0"/>
          </a:p>
        </p:txBody>
      </p:sp>
      <p:sp>
        <p:nvSpPr>
          <p:cNvPr id="7" name="Rectangle 6"/>
          <p:cNvSpPr/>
          <p:nvPr/>
        </p:nvSpPr>
        <p:spPr>
          <a:xfrm>
            <a:off x="1942066" y="2447378"/>
            <a:ext cx="3642549" cy="1124439"/>
          </a:xfrm>
          <a:prstGeom prst="rect">
            <a:avLst/>
          </a:prstGeom>
          <a:solidFill>
            <a:srgbClr val="5234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Passes through to SQL by default</a:t>
            </a:r>
            <a:endParaRPr lang="en-US" sz="2400" dirty="0"/>
          </a:p>
        </p:txBody>
      </p:sp>
      <p:sp>
        <p:nvSpPr>
          <p:cNvPr id="8" name="Rectangle 7"/>
          <p:cNvSpPr/>
          <p:nvPr/>
        </p:nvSpPr>
        <p:spPr>
          <a:xfrm>
            <a:off x="6607385" y="3752362"/>
            <a:ext cx="3642549" cy="1124439"/>
          </a:xfrm>
          <a:prstGeom prst="rect">
            <a:avLst/>
          </a:prstGeom>
          <a:solidFill>
            <a:srgbClr val="028B0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Fully customizable</a:t>
            </a:r>
            <a:endParaRPr lang="en-US" sz="2400" dirty="0"/>
          </a:p>
        </p:txBody>
      </p:sp>
      <p:sp>
        <p:nvSpPr>
          <p:cNvPr id="9" name="Rectangle 8"/>
          <p:cNvSpPr/>
          <p:nvPr/>
        </p:nvSpPr>
        <p:spPr>
          <a:xfrm>
            <a:off x="6607385" y="981594"/>
            <a:ext cx="3642549" cy="1124439"/>
          </a:xfrm>
          <a:prstGeom prst="rect">
            <a:avLst/>
          </a:prstGeom>
          <a:solidFill>
            <a:srgbClr val="DE7B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.NET Web API</a:t>
            </a:r>
          </a:p>
          <a:p>
            <a:pPr algn="ctr"/>
            <a:r>
              <a:rPr lang="en-US" sz="2400" dirty="0" smtClean="0"/>
              <a:t>backend in </a:t>
            </a:r>
          </a:p>
          <a:p>
            <a:pPr algn="ctr"/>
            <a:r>
              <a:rPr lang="en-US" sz="2400" dirty="0" smtClean="0"/>
              <a:t>Visual Studio</a:t>
            </a:r>
            <a:endParaRPr lang="en-US" sz="2400" dirty="0"/>
          </a:p>
        </p:txBody>
      </p:sp>
      <p:sp>
        <p:nvSpPr>
          <p:cNvPr id="10" name="Rectangle 9"/>
          <p:cNvSpPr/>
          <p:nvPr/>
        </p:nvSpPr>
        <p:spPr>
          <a:xfrm>
            <a:off x="6607385" y="2447378"/>
            <a:ext cx="3642549" cy="1124439"/>
          </a:xfrm>
          <a:prstGeom prst="rect">
            <a:avLst/>
          </a:prstGeom>
          <a:solidFill>
            <a:srgbClr val="0E2C5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smtClean="0">
                <a:solidFill>
                  <a:schemeClr val="bg1"/>
                </a:solidFill>
              </a:rPr>
              <a:t>MongoDB</a:t>
            </a:r>
            <a:r>
              <a:rPr lang="en-US" sz="2400" dirty="0" smtClean="0">
                <a:solidFill>
                  <a:schemeClr val="bg1"/>
                </a:solidFill>
              </a:rPr>
              <a:t>, Table Storage, SQL out of the box</a:t>
            </a:r>
            <a:endParaRPr lang="en-US" sz="2400" dirty="0">
              <a:solidFill>
                <a:schemeClr val="bg1"/>
              </a:solidFill>
            </a:endParaRPr>
          </a:p>
        </p:txBody>
      </p:sp>
    </p:spTree>
    <p:extLst>
      <p:ext uri="{BB962C8B-B14F-4D97-AF65-F5344CB8AC3E}">
        <p14:creationId xmlns:p14="http://schemas.microsoft.com/office/powerpoint/2010/main" val="14595955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 Modules</a:t>
            </a:r>
            <a:endParaRPr lang="en-US" dirty="0"/>
          </a:p>
        </p:txBody>
      </p:sp>
      <p:sp>
        <p:nvSpPr>
          <p:cNvPr id="5" name="Rectangle 4"/>
          <p:cNvSpPr/>
          <p:nvPr/>
        </p:nvSpPr>
        <p:spPr>
          <a:xfrm>
            <a:off x="2065751" y="975397"/>
            <a:ext cx="2517410" cy="1043086"/>
          </a:xfrm>
          <a:prstGeom prst="rect">
            <a:avLst/>
          </a:prstGeom>
          <a:solidFill>
            <a:srgbClr val="9B4F9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request</a:t>
            </a:r>
            <a:endParaRPr lang="en-US" sz="3200" dirty="0"/>
          </a:p>
        </p:txBody>
      </p:sp>
      <p:sp>
        <p:nvSpPr>
          <p:cNvPr id="6" name="Rectangle 5"/>
          <p:cNvSpPr/>
          <p:nvPr/>
        </p:nvSpPr>
        <p:spPr>
          <a:xfrm>
            <a:off x="4829746" y="972459"/>
            <a:ext cx="2517410" cy="1043086"/>
          </a:xfrm>
          <a:prstGeom prst="rect">
            <a:avLst/>
          </a:prstGeom>
          <a:solidFill>
            <a:srgbClr val="0E2C5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push.*</a:t>
            </a:r>
            <a:endParaRPr lang="en-US" sz="3200" dirty="0"/>
          </a:p>
        </p:txBody>
      </p:sp>
      <p:sp>
        <p:nvSpPr>
          <p:cNvPr id="7" name="Rectangle 6"/>
          <p:cNvSpPr/>
          <p:nvPr/>
        </p:nvSpPr>
        <p:spPr>
          <a:xfrm>
            <a:off x="2062813" y="2353445"/>
            <a:ext cx="2517410" cy="1043086"/>
          </a:xfrm>
          <a:prstGeom prst="rect">
            <a:avLst/>
          </a:prstGeom>
          <a:solidFill>
            <a:srgbClr val="DE7B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console</a:t>
            </a:r>
            <a:endParaRPr lang="en-US" sz="3200" dirty="0"/>
          </a:p>
        </p:txBody>
      </p:sp>
      <p:sp>
        <p:nvSpPr>
          <p:cNvPr id="8" name="Rectangle 7"/>
          <p:cNvSpPr/>
          <p:nvPr/>
        </p:nvSpPr>
        <p:spPr>
          <a:xfrm>
            <a:off x="4826808" y="2350508"/>
            <a:ext cx="2517410" cy="1043086"/>
          </a:xfrm>
          <a:prstGeom prst="rect">
            <a:avLst/>
          </a:prstGeom>
          <a:solidFill>
            <a:srgbClr val="028B0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err="1" smtClean="0"/>
              <a:t>mssql</a:t>
            </a:r>
            <a:endParaRPr lang="en-US" sz="3200" dirty="0"/>
          </a:p>
        </p:txBody>
      </p:sp>
      <p:sp>
        <p:nvSpPr>
          <p:cNvPr id="9" name="Rectangle 8"/>
          <p:cNvSpPr/>
          <p:nvPr/>
        </p:nvSpPr>
        <p:spPr>
          <a:xfrm>
            <a:off x="2062812" y="3719742"/>
            <a:ext cx="2517410" cy="1043086"/>
          </a:xfrm>
          <a:prstGeom prst="rect">
            <a:avLst/>
          </a:prstGeom>
          <a:solidFill>
            <a:srgbClr val="028B0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tables</a:t>
            </a:r>
            <a:endParaRPr lang="en-US" sz="3200" dirty="0"/>
          </a:p>
        </p:txBody>
      </p:sp>
      <p:sp>
        <p:nvSpPr>
          <p:cNvPr id="10" name="Rectangle 9"/>
          <p:cNvSpPr/>
          <p:nvPr/>
        </p:nvSpPr>
        <p:spPr>
          <a:xfrm>
            <a:off x="4826808" y="3716804"/>
            <a:ext cx="2517410" cy="1043086"/>
          </a:xfrm>
          <a:prstGeom prst="rect">
            <a:avLst/>
          </a:prstGeom>
          <a:solidFill>
            <a:srgbClr val="BA141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azure</a:t>
            </a:r>
            <a:endParaRPr lang="en-US" sz="3200" dirty="0"/>
          </a:p>
        </p:txBody>
      </p:sp>
      <p:sp>
        <p:nvSpPr>
          <p:cNvPr id="11" name="Rectangle 10"/>
          <p:cNvSpPr/>
          <p:nvPr/>
        </p:nvSpPr>
        <p:spPr>
          <a:xfrm>
            <a:off x="7611778" y="985552"/>
            <a:ext cx="2517410" cy="1043086"/>
          </a:xfrm>
          <a:prstGeom prst="rect">
            <a:avLst/>
          </a:prstGeom>
          <a:solidFill>
            <a:srgbClr val="BA141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err="1" smtClean="0"/>
              <a:t>sendgrid</a:t>
            </a:r>
            <a:endParaRPr lang="en-US" sz="3200" dirty="0"/>
          </a:p>
        </p:txBody>
      </p:sp>
      <p:sp>
        <p:nvSpPr>
          <p:cNvPr id="12" name="Rectangle 11"/>
          <p:cNvSpPr/>
          <p:nvPr/>
        </p:nvSpPr>
        <p:spPr>
          <a:xfrm>
            <a:off x="7608841" y="2363601"/>
            <a:ext cx="2517410" cy="1043086"/>
          </a:xfrm>
          <a:prstGeom prst="rect">
            <a:avLst/>
          </a:prstGeom>
          <a:solidFill>
            <a:srgbClr val="9B4F9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pusher</a:t>
            </a:r>
            <a:endParaRPr lang="en-US" sz="3200" dirty="0"/>
          </a:p>
        </p:txBody>
      </p:sp>
      <p:sp>
        <p:nvSpPr>
          <p:cNvPr id="13" name="Rectangle 12"/>
          <p:cNvSpPr/>
          <p:nvPr/>
        </p:nvSpPr>
        <p:spPr>
          <a:xfrm>
            <a:off x="7608840" y="3729897"/>
            <a:ext cx="2517410" cy="1043086"/>
          </a:xfrm>
          <a:prstGeom prst="rect">
            <a:avLst/>
          </a:prstGeom>
          <a:solidFill>
            <a:srgbClr val="0E2C5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err="1" smtClean="0"/>
              <a:t>twilio</a:t>
            </a:r>
            <a:endParaRPr lang="en-US" sz="3200" dirty="0"/>
          </a:p>
        </p:txBody>
      </p:sp>
    </p:spTree>
    <p:extLst>
      <p:ext uri="{BB962C8B-B14F-4D97-AF65-F5344CB8AC3E}">
        <p14:creationId xmlns:p14="http://schemas.microsoft.com/office/powerpoint/2010/main" val="106379127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Adding Data Validation</a:t>
            </a:r>
            <a:endParaRPr lang="en-US" dirty="0"/>
          </a:p>
        </p:txBody>
      </p:sp>
    </p:spTree>
    <p:extLst>
      <p:ext uri="{BB962C8B-B14F-4D97-AF65-F5344CB8AC3E}">
        <p14:creationId xmlns:p14="http://schemas.microsoft.com/office/powerpoint/2010/main" val="1365689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 Backend</a:t>
            </a:r>
            <a:endParaRPr lang="en-US" dirty="0"/>
          </a:p>
        </p:txBody>
      </p:sp>
      <p:sp>
        <p:nvSpPr>
          <p:cNvPr id="3" name="Content Placeholder 2"/>
          <p:cNvSpPr>
            <a:spLocks noGrp="1"/>
          </p:cNvSpPr>
          <p:nvPr>
            <p:ph sz="quarter" idx="10"/>
          </p:nvPr>
        </p:nvSpPr>
        <p:spPr/>
        <p:txBody>
          <a:bodyPr>
            <a:noAutofit/>
          </a:bodyPr>
          <a:lstStyle/>
          <a:p>
            <a:r>
              <a:rPr lang="en-US" sz="2800" dirty="0" smtClean="0"/>
              <a:t>Web API based w/ additional functionality, </a:t>
            </a:r>
            <a:r>
              <a:rPr lang="en-US" sz="2800" dirty="0"/>
              <a:t>d</a:t>
            </a:r>
            <a:r>
              <a:rPr lang="en-US" sz="2800" dirty="0" smtClean="0"/>
              <a:t>eveloped </a:t>
            </a:r>
            <a:r>
              <a:rPr lang="en-US" sz="2800" dirty="0"/>
              <a:t>in and deployed from Visual </a:t>
            </a:r>
            <a:r>
              <a:rPr lang="en-US" sz="2800" dirty="0" smtClean="0"/>
              <a:t>Studio</a:t>
            </a:r>
          </a:p>
          <a:p>
            <a:r>
              <a:rPr lang="en-US" sz="2800" dirty="0" err="1" smtClean="0"/>
              <a:t>TableController</a:t>
            </a:r>
            <a:r>
              <a:rPr lang="en-US" sz="2800" dirty="0" smtClean="0"/>
              <a:t> </a:t>
            </a:r>
            <a:r>
              <a:rPr lang="en-US" sz="2800" dirty="0"/>
              <a:t>data context can map to SQL, Table Storage, Mongo, </a:t>
            </a:r>
            <a:r>
              <a:rPr lang="en-US" sz="2800" dirty="0" err="1" smtClean="0"/>
              <a:t>etc</a:t>
            </a:r>
            <a:endParaRPr lang="en-US" sz="2800" dirty="0" smtClean="0"/>
          </a:p>
          <a:p>
            <a:r>
              <a:rPr lang="en-US" sz="2800" dirty="0" smtClean="0"/>
              <a:t>Pull </a:t>
            </a:r>
            <a:r>
              <a:rPr lang="en-US" sz="2800" dirty="0"/>
              <a:t>in </a:t>
            </a:r>
            <a:r>
              <a:rPr lang="en-US" sz="2800" dirty="0" err="1"/>
              <a:t>NuGet</a:t>
            </a:r>
            <a:r>
              <a:rPr lang="en-US" sz="2800" dirty="0"/>
              <a:t> modules and other .NET </a:t>
            </a:r>
            <a:r>
              <a:rPr lang="en-US" sz="2800" dirty="0" smtClean="0"/>
              <a:t>libraries</a:t>
            </a:r>
          </a:p>
          <a:p>
            <a:r>
              <a:rPr lang="en-US" sz="2800" dirty="0" smtClean="0"/>
              <a:t>Set permissions with attributes on classes</a:t>
            </a:r>
          </a:p>
          <a:p>
            <a:r>
              <a:rPr lang="en-US" sz="2800" dirty="0"/>
              <a:t>Local </a:t>
            </a:r>
            <a:r>
              <a:rPr lang="en-US" sz="2800" dirty="0" smtClean="0"/>
              <a:t>Debug</a:t>
            </a:r>
          </a:p>
          <a:p>
            <a:endParaRPr lang="en-US" sz="2400" dirty="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13</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2866061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API</a:t>
            </a:r>
            <a:endParaRPr lang="en-US" dirty="0"/>
          </a:p>
        </p:txBody>
      </p:sp>
      <p:sp>
        <p:nvSpPr>
          <p:cNvPr id="3" name="Content Placeholder 2"/>
          <p:cNvSpPr>
            <a:spLocks noGrp="1"/>
          </p:cNvSpPr>
          <p:nvPr>
            <p:ph sz="quarter" idx="10"/>
          </p:nvPr>
        </p:nvSpPr>
        <p:spPr/>
        <p:txBody>
          <a:bodyPr>
            <a:noAutofit/>
          </a:bodyPr>
          <a:lstStyle/>
          <a:p>
            <a:r>
              <a:rPr lang="en-US" sz="2800" dirty="0" smtClean="0"/>
              <a:t>Non-table based endpoints</a:t>
            </a:r>
          </a:p>
          <a:p>
            <a:r>
              <a:rPr lang="en-US" sz="2800" dirty="0" smtClean="0"/>
              <a:t>Accessible from</a:t>
            </a:r>
          </a:p>
          <a:p>
            <a:pPr lvl="1"/>
            <a:r>
              <a:rPr lang="en-US" sz="2000" dirty="0" smtClean="0"/>
              <a:t>GET</a:t>
            </a:r>
          </a:p>
          <a:p>
            <a:pPr lvl="1"/>
            <a:r>
              <a:rPr lang="en-US" sz="2000" dirty="0" smtClean="0"/>
              <a:t>POST</a:t>
            </a:r>
          </a:p>
          <a:p>
            <a:pPr lvl="1"/>
            <a:r>
              <a:rPr lang="en-US" sz="2000" dirty="0" smtClean="0"/>
              <a:t>PUT</a:t>
            </a:r>
            <a:endParaRPr lang="en-US" sz="2000" dirty="0"/>
          </a:p>
          <a:p>
            <a:pPr lvl="1"/>
            <a:r>
              <a:rPr lang="en-US" sz="2000" dirty="0" smtClean="0"/>
              <a:t>PATCH</a:t>
            </a:r>
            <a:endParaRPr lang="en-US" sz="2000" dirty="0"/>
          </a:p>
          <a:p>
            <a:pPr lvl="1"/>
            <a:r>
              <a:rPr lang="en-US" sz="2000" dirty="0" smtClean="0"/>
              <a:t>DELETE</a:t>
            </a:r>
          </a:p>
          <a:p>
            <a:r>
              <a:rPr lang="en-US" sz="2400" dirty="0" smtClean="0"/>
              <a:t>For node.js logic in scripts like table endpoints</a:t>
            </a:r>
          </a:p>
          <a:p>
            <a:r>
              <a:rPr lang="en-US" sz="2400" dirty="0" smtClean="0"/>
              <a:t>For .NET delivered through a </a:t>
            </a:r>
            <a:r>
              <a:rPr lang="en-US" sz="2400" dirty="0" err="1" smtClean="0"/>
              <a:t>WebAPI</a:t>
            </a:r>
            <a:r>
              <a:rPr lang="en-US" sz="2400" dirty="0" smtClean="0"/>
              <a:t> </a:t>
            </a:r>
          </a:p>
          <a:p>
            <a:r>
              <a:rPr lang="en-US" sz="2400" dirty="0" smtClean="0"/>
              <a:t>Expose any functionality you want</a:t>
            </a:r>
            <a:endParaRPr lang="en-US" sz="2400" dirty="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14</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3078428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Storage</a:t>
            </a:r>
            <a:endParaRPr lang="en-US" dirty="0"/>
          </a:p>
        </p:txBody>
      </p:sp>
      <p:sp>
        <p:nvSpPr>
          <p:cNvPr id="3" name="Content Placeholder 2"/>
          <p:cNvSpPr>
            <a:spLocks noGrp="1"/>
          </p:cNvSpPr>
          <p:nvPr>
            <p:ph sz="quarter" idx="10"/>
          </p:nvPr>
        </p:nvSpPr>
        <p:spPr/>
        <p:txBody>
          <a:bodyPr>
            <a:noAutofit/>
          </a:bodyPr>
          <a:lstStyle/>
          <a:p>
            <a:r>
              <a:rPr lang="en-US" sz="2800" dirty="0" smtClean="0"/>
              <a:t>Don</a:t>
            </a:r>
            <a:r>
              <a:rPr lang="fr-FR" sz="2800" dirty="0" smtClean="0"/>
              <a:t>’</a:t>
            </a:r>
            <a:r>
              <a:rPr lang="en-US" sz="2800" dirty="0" smtClean="0"/>
              <a:t>t store files in Mobile Services DB</a:t>
            </a:r>
          </a:p>
          <a:p>
            <a:r>
              <a:rPr lang="en-US" sz="2800" dirty="0" smtClean="0"/>
              <a:t>Use Mobile Service to provide a</a:t>
            </a:r>
            <a:r>
              <a:rPr lang="en-US" sz="2800" b="1" dirty="0" smtClean="0"/>
              <a:t> </a:t>
            </a:r>
            <a:r>
              <a:rPr lang="en-US" sz="2800" dirty="0"/>
              <a:t>Valet Key Pattern </a:t>
            </a:r>
            <a:r>
              <a:rPr lang="en-US" sz="2800" dirty="0" smtClean="0"/>
              <a:t>to Blob Storage, aka BLOB SAS</a:t>
            </a:r>
          </a:p>
          <a:p>
            <a:pPr lvl="1"/>
            <a:r>
              <a:rPr lang="en-US" sz="2000" dirty="0" smtClean="0"/>
              <a:t>Create table / custom API script to talk to Blob Storage</a:t>
            </a:r>
          </a:p>
          <a:p>
            <a:pPr lvl="1"/>
            <a:r>
              <a:rPr lang="en-US" sz="2000" dirty="0" smtClean="0"/>
              <a:t>Script generates Shared Access Signature (SAS) URL</a:t>
            </a:r>
          </a:p>
          <a:p>
            <a:pPr lvl="1"/>
            <a:r>
              <a:rPr lang="en-US" sz="2000" dirty="0" smtClean="0"/>
              <a:t>Script returns SAS URL to client app</a:t>
            </a:r>
          </a:p>
          <a:p>
            <a:pPr lvl="1"/>
            <a:r>
              <a:rPr lang="en-US" sz="2000" dirty="0" smtClean="0"/>
              <a:t>Client app uploads data to blob storage directly</a:t>
            </a:r>
          </a:p>
          <a:p>
            <a:pPr lvl="1"/>
            <a:r>
              <a:rPr lang="en-US" sz="2000" dirty="0" smtClean="0"/>
              <a:t>Store file URL in Mobile Service DB as needed</a:t>
            </a:r>
          </a:p>
          <a:p>
            <a:r>
              <a:rPr lang="en-US" sz="2400" dirty="0" smtClean="0"/>
              <a:t>Blob storage costs less and is built for redundant file storage</a:t>
            </a:r>
          </a:p>
          <a:p>
            <a:r>
              <a:rPr lang="en-US" sz="2400" dirty="0"/>
              <a:t>Resource Broker extension for .NET and Node </a:t>
            </a:r>
            <a:r>
              <a:rPr lang="en-US" sz="2400" dirty="0" err="1"/>
              <a:t>backends</a:t>
            </a:r>
            <a:endParaRPr lang="en-US" sz="2400" dirty="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15</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9923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Push Notifications</a:t>
            </a:r>
          </a:p>
        </p:txBody>
      </p:sp>
    </p:spTree>
    <p:extLst>
      <p:ext uri="{BB962C8B-B14F-4D97-AF65-F5344CB8AC3E}">
        <p14:creationId xmlns:p14="http://schemas.microsoft.com/office/powerpoint/2010/main" val="4252262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Push Notification Flow</a:t>
            </a:r>
            <a:endParaRPr lang="en-US" dirty="0"/>
          </a:p>
        </p:txBody>
      </p:sp>
      <p:sp>
        <p:nvSpPr>
          <p:cNvPr id="7" name="TextBox 6"/>
          <p:cNvSpPr txBox="1"/>
          <p:nvPr/>
        </p:nvSpPr>
        <p:spPr>
          <a:xfrm>
            <a:off x="7079539" y="1436913"/>
            <a:ext cx="4588595" cy="3858996"/>
          </a:xfrm>
          <a:prstGeom prst="rect">
            <a:avLst/>
          </a:prstGeom>
          <a:noFill/>
        </p:spPr>
        <p:txBody>
          <a:bodyPr wrap="square" lIns="0" tIns="0" rIns="0" bIns="0" rtlCol="0">
            <a:noAutofit/>
          </a:bodyPr>
          <a:lstStyle/>
          <a:p>
            <a:pPr marL="406288" indent="-406288" defTabSz="913521" fontAlgn="base">
              <a:lnSpc>
                <a:spcPct val="90000"/>
              </a:lnSpc>
              <a:spcAft>
                <a:spcPts val="1800"/>
              </a:spcAft>
              <a:buClr>
                <a:srgbClr val="FF8A00"/>
              </a:buClr>
              <a:buFont typeface="+mj-lt"/>
              <a:buAutoNum type="arabicPeriod"/>
            </a:pPr>
            <a:r>
              <a:rPr lang="en-US" sz="2800" dirty="0" smtClean="0">
                <a:ln>
                  <a:solidFill>
                    <a:srgbClr val="FFFFFF">
                      <a:alpha val="0"/>
                    </a:srgbClr>
                  </a:solidFill>
                </a:ln>
                <a:solidFill>
                  <a:srgbClr val="FFFFFF">
                    <a:alpha val="99000"/>
                  </a:srgbClr>
                </a:solidFill>
              </a:rPr>
              <a:t>Register for push notifications with PNS</a:t>
            </a:r>
            <a:endParaRPr lang="en-US" sz="2800" dirty="0">
              <a:ln>
                <a:solidFill>
                  <a:srgbClr val="FFFFFF">
                    <a:alpha val="0"/>
                  </a:srgbClr>
                </a:solidFill>
              </a:ln>
              <a:solidFill>
                <a:srgbClr val="FFFFFF">
                  <a:alpha val="99000"/>
                </a:srgbClr>
              </a:solidFill>
            </a:endParaRPr>
          </a:p>
          <a:p>
            <a:pPr marL="406288" indent="-406288" defTabSz="913521" fontAlgn="base">
              <a:lnSpc>
                <a:spcPct val="90000"/>
              </a:lnSpc>
              <a:spcAft>
                <a:spcPts val="1800"/>
              </a:spcAft>
              <a:buClr>
                <a:srgbClr val="FF8A00"/>
              </a:buClr>
              <a:buFont typeface="+mj-lt"/>
              <a:buAutoNum type="arabicPeriod"/>
            </a:pPr>
            <a:r>
              <a:rPr lang="en-US" sz="2800" dirty="0" smtClean="0">
                <a:ln>
                  <a:solidFill>
                    <a:srgbClr val="FFFFFF">
                      <a:alpha val="0"/>
                    </a:srgbClr>
                  </a:solidFill>
                </a:ln>
                <a:solidFill>
                  <a:srgbClr val="FFFFFF">
                    <a:alpha val="99000"/>
                  </a:srgbClr>
                </a:solidFill>
              </a:rPr>
              <a:t>Send your identifier to Mobile Service</a:t>
            </a:r>
            <a:endParaRPr lang="en-US" sz="2800" dirty="0">
              <a:ln>
                <a:solidFill>
                  <a:srgbClr val="FFFFFF">
                    <a:alpha val="0"/>
                  </a:srgbClr>
                </a:solidFill>
              </a:ln>
              <a:solidFill>
                <a:srgbClr val="FFFFFF">
                  <a:alpha val="99000"/>
                </a:srgbClr>
              </a:solidFill>
            </a:endParaRPr>
          </a:p>
          <a:p>
            <a:pPr marL="406288" indent="-406288" defTabSz="913521" fontAlgn="base">
              <a:lnSpc>
                <a:spcPct val="90000"/>
              </a:lnSpc>
              <a:spcAft>
                <a:spcPts val="1800"/>
              </a:spcAft>
              <a:buClr>
                <a:srgbClr val="FF8A00"/>
              </a:buClr>
              <a:buFont typeface="+mj-lt"/>
              <a:buAutoNum type="arabicPeriod"/>
            </a:pPr>
            <a:r>
              <a:rPr lang="en-US" sz="2800" dirty="0" smtClean="0">
                <a:ln>
                  <a:solidFill>
                    <a:srgbClr val="FFFFFF">
                      <a:alpha val="0"/>
                    </a:srgbClr>
                  </a:solidFill>
                </a:ln>
                <a:solidFill>
                  <a:srgbClr val="FFFFFF">
                    <a:alpha val="99000"/>
                  </a:srgbClr>
                </a:solidFill>
              </a:rPr>
              <a:t>Send push from server scripts</a:t>
            </a:r>
          </a:p>
          <a:p>
            <a:pPr marL="406288" indent="-406288" defTabSz="913521" fontAlgn="base">
              <a:lnSpc>
                <a:spcPct val="90000"/>
              </a:lnSpc>
              <a:spcAft>
                <a:spcPts val="1800"/>
              </a:spcAft>
              <a:buClr>
                <a:srgbClr val="FF8A00"/>
              </a:buClr>
              <a:buFont typeface="+mj-lt"/>
              <a:buAutoNum type="arabicPeriod"/>
            </a:pPr>
            <a:r>
              <a:rPr lang="en-US" sz="2800" dirty="0" smtClean="0">
                <a:ln>
                  <a:solidFill>
                    <a:srgbClr val="FFFFFF">
                      <a:alpha val="0"/>
                    </a:srgbClr>
                  </a:solidFill>
                </a:ln>
                <a:solidFill>
                  <a:srgbClr val="FFFFFF">
                    <a:alpha val="99000"/>
                  </a:srgbClr>
                </a:solidFill>
              </a:rPr>
              <a:t>PNS delivers notification to device</a:t>
            </a:r>
            <a:endParaRPr lang="en-US" sz="2800" dirty="0">
              <a:ln>
                <a:solidFill>
                  <a:srgbClr val="FFFFFF">
                    <a:alpha val="0"/>
                  </a:srgbClr>
                </a:solidFill>
              </a:ln>
              <a:solidFill>
                <a:srgbClr val="FFFFFF">
                  <a:alpha val="99000"/>
                </a:srgbClr>
              </a:solidFill>
            </a:endParaRPr>
          </a:p>
        </p:txBody>
      </p:sp>
      <p:sp>
        <p:nvSpPr>
          <p:cNvPr id="9" name="Rounded Rectangle 22"/>
          <p:cNvSpPr/>
          <p:nvPr/>
        </p:nvSpPr>
        <p:spPr bwMode="auto">
          <a:xfrm>
            <a:off x="517525" y="1349831"/>
            <a:ext cx="2298535" cy="258874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spcCol="0" rtlCol="0" anchor="t" anchorCtr="0" compatLnSpc="1">
            <a:prstTxWarp prst="textNoShape">
              <a:avLst/>
            </a:prstTxWarp>
          </a:bodyPr>
          <a:lstStyle/>
          <a:p>
            <a:pPr algn="ctr" defTabSz="913521" fontAlgn="base">
              <a:spcBef>
                <a:spcPts val="600"/>
              </a:spcBef>
              <a:spcAft>
                <a:spcPts val="600"/>
              </a:spcAft>
            </a:pPr>
            <a:r>
              <a:rPr lang="en-US" sz="2800" spc="-151" dirty="0" smtClean="0">
                <a:solidFill>
                  <a:srgbClr val="DDDDDD">
                    <a:lumMod val="50000"/>
                    <a:alpha val="99000"/>
                  </a:srgbClr>
                </a:solidFill>
                <a:latin typeface="Segoe UI Light" pitchFamily="34" charset="0"/>
              </a:rPr>
              <a:t>Client</a:t>
            </a:r>
            <a:endParaRPr lang="en-US" sz="2800" spc="-151" dirty="0">
              <a:solidFill>
                <a:srgbClr val="DDDDDD">
                  <a:lumMod val="50000"/>
                  <a:alpha val="99000"/>
                </a:srgbClr>
              </a:solidFill>
              <a:latin typeface="Segoe UI Light" pitchFamily="34" charset="0"/>
            </a:endParaRPr>
          </a:p>
        </p:txBody>
      </p:sp>
      <p:sp>
        <p:nvSpPr>
          <p:cNvPr id="10" name="Rounded Rectangle 23"/>
          <p:cNvSpPr/>
          <p:nvPr/>
        </p:nvSpPr>
        <p:spPr bwMode="auto">
          <a:xfrm>
            <a:off x="752392" y="1952067"/>
            <a:ext cx="1828800" cy="182880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91412" rIns="91412" bIns="91412" numCol="1" rtlCol="0" anchor="b" anchorCtr="0" compatLnSpc="1">
            <a:prstTxWarp prst="textNoShape">
              <a:avLst/>
            </a:prstTxWarp>
          </a:bodyPr>
          <a:lstStyle/>
          <a:p>
            <a:pPr algn="ctr" defTabSz="1218581"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App</a:t>
            </a:r>
          </a:p>
        </p:txBody>
      </p:sp>
      <p:sp>
        <p:nvSpPr>
          <p:cNvPr id="11" name="Rounded Rectangle 21"/>
          <p:cNvSpPr/>
          <p:nvPr/>
        </p:nvSpPr>
        <p:spPr bwMode="auto">
          <a:xfrm>
            <a:off x="4352928" y="1349829"/>
            <a:ext cx="2103120" cy="2103120"/>
          </a:xfrm>
          <a:prstGeom prst="rect">
            <a:avLst/>
          </a:prstGeom>
          <a:solidFill>
            <a:schemeClr val="accent1"/>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91412" rIns="91412" bIns="91412" numCol="1" rtlCol="0" anchor="b" anchorCtr="0" compatLnSpc="1">
            <a:prstTxWarp prst="textNoShape">
              <a:avLst/>
            </a:prstTxWarp>
          </a:bodyPr>
          <a:lstStyle/>
          <a:p>
            <a:pPr defTabSz="1218581"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Mobile Services</a:t>
            </a:r>
          </a:p>
        </p:txBody>
      </p:sp>
      <p:sp>
        <p:nvSpPr>
          <p:cNvPr id="12" name="Rounded Rectangle 18"/>
          <p:cNvSpPr/>
          <p:nvPr/>
        </p:nvSpPr>
        <p:spPr bwMode="auto">
          <a:xfrm>
            <a:off x="4352928" y="4407393"/>
            <a:ext cx="2103120" cy="2103120"/>
          </a:xfrm>
          <a:prstGeom prst="rect">
            <a:avLst/>
          </a:prstGeom>
          <a:solidFill>
            <a:srgbClr val="8CC60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91412" rIns="0" bIns="91412" numCol="1" rtlCol="0" anchor="b" anchorCtr="0" compatLnSpc="1">
            <a:prstTxWarp prst="textNoShape">
              <a:avLst/>
            </a:prstTxWarp>
          </a:bodyPr>
          <a:lstStyle/>
          <a:p>
            <a:pPr defTabSz="1218581" fontAlgn="base">
              <a:lnSpc>
                <a:spcPct val="90000"/>
              </a:lnSpc>
              <a:spcBef>
                <a:spcPct val="0"/>
              </a:spcBef>
              <a:spcAft>
                <a:spcPct val="0"/>
              </a:spcAft>
            </a:pPr>
            <a:r>
              <a:rPr lang="en-US" sz="2000" spc="-51" dirty="0" smtClean="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PNS</a:t>
            </a:r>
            <a:endPar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endParaRPr>
          </a:p>
        </p:txBody>
      </p:sp>
      <p:grpSp>
        <p:nvGrpSpPr>
          <p:cNvPr id="13" name="Group 12"/>
          <p:cNvGrpSpPr/>
          <p:nvPr/>
        </p:nvGrpSpPr>
        <p:grpSpPr>
          <a:xfrm rot="18714423">
            <a:off x="2060361" y="3716562"/>
            <a:ext cx="782123" cy="2629855"/>
            <a:chOff x="1471220" y="3430995"/>
            <a:chExt cx="782123" cy="1366013"/>
          </a:xfrm>
        </p:grpSpPr>
        <p:sp>
          <p:nvSpPr>
            <p:cNvPr id="14" name="Up-Down Arrow 13"/>
            <p:cNvSpPr/>
            <p:nvPr/>
          </p:nvSpPr>
          <p:spPr bwMode="auto">
            <a:xfrm>
              <a:off x="1471220" y="3430995"/>
              <a:ext cx="391145" cy="1366013"/>
            </a:xfrm>
            <a:prstGeom prst="up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33"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15" name="Rectangle 14"/>
            <p:cNvSpPr/>
            <p:nvPr/>
          </p:nvSpPr>
          <p:spPr bwMode="auto">
            <a:xfrm>
              <a:off x="1699450" y="3741773"/>
              <a:ext cx="553893" cy="694062"/>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33" fontAlgn="base">
                <a:spcBef>
                  <a:spcPct val="0"/>
                </a:spcBef>
                <a:spcAft>
                  <a:spcPct val="0"/>
                </a:spcAft>
              </a:pPr>
              <a:r>
                <a:rPr lang="en-US" dirty="0">
                  <a:solidFill>
                    <a:srgbClr val="FF8A00">
                      <a:alpha val="99000"/>
                    </a:srgbClr>
                  </a:solidFill>
                </a:rPr>
                <a:t>(1)</a:t>
              </a:r>
            </a:p>
          </p:txBody>
        </p:sp>
      </p:grpSp>
      <p:grpSp>
        <p:nvGrpSpPr>
          <p:cNvPr id="16" name="Group 15"/>
          <p:cNvGrpSpPr/>
          <p:nvPr/>
        </p:nvGrpSpPr>
        <p:grpSpPr>
          <a:xfrm>
            <a:off x="2581193" y="2686781"/>
            <a:ext cx="1771733" cy="577291"/>
            <a:chOff x="2581191" y="2686782"/>
            <a:chExt cx="1771733" cy="577290"/>
          </a:xfrm>
        </p:grpSpPr>
        <p:sp>
          <p:nvSpPr>
            <p:cNvPr id="17" name="Up-Down Arrow 16"/>
            <p:cNvSpPr/>
            <p:nvPr/>
          </p:nvSpPr>
          <p:spPr bwMode="auto">
            <a:xfrm rot="5400000">
              <a:off x="3271484" y="1996489"/>
              <a:ext cx="391147" cy="1771733"/>
            </a:xfrm>
            <a:prstGeom prst="upDownArrow">
              <a:avLst>
                <a:gd name="adj1" fmla="val 50000"/>
                <a:gd name="adj2" fmla="val 59741"/>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33"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18" name="Rectangle 17"/>
            <p:cNvSpPr/>
            <p:nvPr/>
          </p:nvSpPr>
          <p:spPr bwMode="auto">
            <a:xfrm>
              <a:off x="3238526" y="2984768"/>
              <a:ext cx="595161"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33" fontAlgn="base">
                <a:spcBef>
                  <a:spcPct val="0"/>
                </a:spcBef>
                <a:spcAft>
                  <a:spcPct val="0"/>
                </a:spcAft>
              </a:pPr>
              <a:r>
                <a:rPr lang="en-US" dirty="0">
                  <a:solidFill>
                    <a:srgbClr val="FF8A00">
                      <a:alpha val="99000"/>
                    </a:srgbClr>
                  </a:solidFill>
                </a:rPr>
                <a:t>(2)</a:t>
              </a:r>
            </a:p>
          </p:txBody>
        </p:sp>
      </p:grpSp>
      <p:grpSp>
        <p:nvGrpSpPr>
          <p:cNvPr id="19" name="Group 18"/>
          <p:cNvGrpSpPr/>
          <p:nvPr/>
        </p:nvGrpSpPr>
        <p:grpSpPr>
          <a:xfrm>
            <a:off x="5181578" y="3452949"/>
            <a:ext cx="933675" cy="954443"/>
            <a:chOff x="5341644" y="3559768"/>
            <a:chExt cx="933676" cy="703848"/>
          </a:xfrm>
        </p:grpSpPr>
        <p:sp>
          <p:nvSpPr>
            <p:cNvPr id="20" name="Down Arrow 19"/>
            <p:cNvSpPr/>
            <p:nvPr/>
          </p:nvSpPr>
          <p:spPr bwMode="auto">
            <a:xfrm>
              <a:off x="5341644" y="3559768"/>
              <a:ext cx="445096" cy="703848"/>
            </a:xfrm>
            <a:prstGeom prst="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33"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1" name="Rectangle 20"/>
            <p:cNvSpPr/>
            <p:nvPr/>
          </p:nvSpPr>
          <p:spPr bwMode="auto">
            <a:xfrm>
              <a:off x="5629508" y="3711106"/>
              <a:ext cx="64581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33" fontAlgn="base">
                <a:spcBef>
                  <a:spcPct val="0"/>
                </a:spcBef>
                <a:spcAft>
                  <a:spcPct val="0"/>
                </a:spcAft>
              </a:pPr>
              <a:r>
                <a:rPr lang="en-US" dirty="0">
                  <a:solidFill>
                    <a:srgbClr val="FF8A00">
                      <a:alpha val="99000"/>
                    </a:srgbClr>
                  </a:solidFill>
                </a:rPr>
                <a:t>(3)</a:t>
              </a:r>
            </a:p>
          </p:txBody>
        </p:sp>
      </p:grpSp>
      <p:grpSp>
        <p:nvGrpSpPr>
          <p:cNvPr id="22" name="Group 21"/>
          <p:cNvGrpSpPr/>
          <p:nvPr/>
        </p:nvGrpSpPr>
        <p:grpSpPr>
          <a:xfrm rot="2586939">
            <a:off x="2570807" y="4131088"/>
            <a:ext cx="1771732" cy="625701"/>
            <a:chOff x="2479860" y="4937164"/>
            <a:chExt cx="1762119" cy="625701"/>
          </a:xfrm>
        </p:grpSpPr>
        <p:sp>
          <p:nvSpPr>
            <p:cNvPr id="23" name="Down Arrow 22"/>
            <p:cNvSpPr/>
            <p:nvPr/>
          </p:nvSpPr>
          <p:spPr bwMode="auto">
            <a:xfrm rot="5400000">
              <a:off x="3165663" y="4486549"/>
              <a:ext cx="390513" cy="1762119"/>
            </a:xfrm>
            <a:prstGeom prst="downArrow">
              <a:avLst>
                <a:gd name="adj1" fmla="val 50000"/>
                <a:gd name="adj2" fmla="val 58537"/>
              </a:avLst>
            </a:prstGeom>
            <a:solidFill>
              <a:srgbClr val="8CC600"/>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33"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4" name="Rectangle 23"/>
            <p:cNvSpPr/>
            <p:nvPr/>
          </p:nvSpPr>
          <p:spPr bwMode="auto">
            <a:xfrm>
              <a:off x="3113314" y="4937164"/>
              <a:ext cx="71366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33" fontAlgn="base">
                <a:spcBef>
                  <a:spcPct val="0"/>
                </a:spcBef>
                <a:spcAft>
                  <a:spcPct val="0"/>
                </a:spcAft>
              </a:pPr>
              <a:r>
                <a:rPr lang="en-US" dirty="0" smtClean="0">
                  <a:solidFill>
                    <a:srgbClr val="FF8A00">
                      <a:alpha val="99000"/>
                    </a:srgbClr>
                  </a:solidFill>
                </a:rPr>
                <a:t>(4)</a:t>
              </a:r>
              <a:endParaRPr lang="en-US" dirty="0">
                <a:solidFill>
                  <a:srgbClr val="FF8A00">
                    <a:alpha val="99000"/>
                  </a:srgbClr>
                </a:solidFill>
              </a:endParaRPr>
            </a:p>
          </p:txBody>
        </p:sp>
      </p:grpSp>
      <p:sp>
        <p:nvSpPr>
          <p:cNvPr id="25" name="Freeform 7"/>
          <p:cNvSpPr>
            <a:spLocks/>
          </p:cNvSpPr>
          <p:nvPr/>
        </p:nvSpPr>
        <p:spPr bwMode="auto">
          <a:xfrm>
            <a:off x="4693726" y="1913967"/>
            <a:ext cx="1421524" cy="758520"/>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12" tIns="45707" rIns="91412" bIns="45707" numCol="1" anchor="t" anchorCtr="0" compatLnSpc="1">
            <a:prstTxWarp prst="textNoShape">
              <a:avLst/>
            </a:prstTxWarp>
          </a:bodyPr>
          <a:lstStyle/>
          <a:p>
            <a:pPr defTabSz="914097"/>
            <a:endParaRPr lang="en-US">
              <a:solidFill>
                <a:srgbClr val="292929"/>
              </a:solidFill>
            </a:endParaRPr>
          </a:p>
        </p:txBody>
      </p:sp>
      <p:sp>
        <p:nvSpPr>
          <p:cNvPr id="26" name="Freeform 58"/>
          <p:cNvSpPr>
            <a:spLocks noEditPoints="1"/>
          </p:cNvSpPr>
          <p:nvPr/>
        </p:nvSpPr>
        <p:spPr bwMode="black">
          <a:xfrm>
            <a:off x="4962325" y="4739196"/>
            <a:ext cx="884322" cy="947832"/>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9" tIns="41139" rIns="82279" bIns="41139" numCol="1" anchor="t" anchorCtr="0" compatLnSpc="1">
            <a:prstTxWarp prst="textNoShape">
              <a:avLst/>
            </a:prstTxWarp>
          </a:bodyPr>
          <a:lstStyle/>
          <a:p>
            <a:pPr defTabSz="914097"/>
            <a:endParaRPr lang="en-US" sz="1600">
              <a:solidFill>
                <a:srgbClr val="292929"/>
              </a:solidFill>
            </a:endParaRPr>
          </a:p>
        </p:txBody>
      </p:sp>
      <p:grpSp>
        <p:nvGrpSpPr>
          <p:cNvPr id="27" name="Group 26"/>
          <p:cNvGrpSpPr/>
          <p:nvPr/>
        </p:nvGrpSpPr>
        <p:grpSpPr bwMode="black">
          <a:xfrm>
            <a:off x="1144704" y="2338437"/>
            <a:ext cx="1044176" cy="849483"/>
            <a:chOff x="5184775" y="225425"/>
            <a:chExt cx="1500188" cy="1220788"/>
          </a:xfrm>
          <a:solidFill>
            <a:srgbClr val="FFFFFF"/>
          </a:solidFill>
        </p:grpSpPr>
        <p:sp>
          <p:nvSpPr>
            <p:cNvPr id="28"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97"/>
              <a:endParaRPr lang="en-US" sz="1600">
                <a:solidFill>
                  <a:srgbClr val="292929"/>
                </a:solidFill>
              </a:endParaRPr>
            </a:p>
          </p:txBody>
        </p:sp>
        <p:sp>
          <p:nvSpPr>
            <p:cNvPr id="29"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97"/>
              <a:endParaRPr lang="en-US" sz="1600">
                <a:solidFill>
                  <a:srgbClr val="292929"/>
                </a:solidFill>
              </a:endParaRPr>
            </a:p>
          </p:txBody>
        </p:sp>
        <p:sp>
          <p:nvSpPr>
            <p:cNvPr id="30"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97"/>
              <a:endParaRPr lang="en-US" sz="1600">
                <a:solidFill>
                  <a:srgbClr val="292929"/>
                </a:solidFill>
              </a:endParaRPr>
            </a:p>
          </p:txBody>
        </p:sp>
      </p:grpSp>
    </p:spTree>
    <p:extLst>
      <p:ext uri="{BB962C8B-B14F-4D97-AF65-F5344CB8AC3E}">
        <p14:creationId xmlns:p14="http://schemas.microsoft.com/office/powerpoint/2010/main" val="3747327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75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750"/>
                                        <p:tgtEl>
                                          <p:spTgt spid="16"/>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1" end="1"/>
                                            </p:txEl>
                                          </p:spTgt>
                                        </p:tgtEl>
                                        <p:attrNameLst>
                                          <p:attrName>style.visibility</p:attrName>
                                        </p:attrNameLst>
                                      </p:cBhvr>
                                      <p:to>
                                        <p:strVal val="visible"/>
                                      </p:to>
                                    </p:set>
                                    <p:animEffect transition="in" filter="fade">
                                      <p:cBhvr>
                                        <p:cTn id="18" dur="750"/>
                                        <p:tgtEl>
                                          <p:spTgt spid="7">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750"/>
                                        <p:tgtEl>
                                          <p:spTgt spid="19"/>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2" end="2"/>
                                            </p:txEl>
                                          </p:spTgt>
                                        </p:tgtEl>
                                        <p:attrNameLst>
                                          <p:attrName>style.visibility</p:attrName>
                                        </p:attrNameLst>
                                      </p:cBhvr>
                                      <p:to>
                                        <p:strVal val="visible"/>
                                      </p:to>
                                    </p:set>
                                    <p:animEffect transition="in" filter="fade">
                                      <p:cBhvr>
                                        <p:cTn id="26" dur="750"/>
                                        <p:tgtEl>
                                          <p:spTgt spid="7">
                                            <p:txEl>
                                              <p:pRg st="2" end="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7">
                                            <p:txEl>
                                              <p:pRg st="3" end="3"/>
                                            </p:txEl>
                                          </p:spTgt>
                                        </p:tgtEl>
                                        <p:attrNameLst>
                                          <p:attrName>style.visibility</p:attrName>
                                        </p:attrNameLst>
                                      </p:cBhvr>
                                      <p:to>
                                        <p:strVal val="visible"/>
                                      </p:to>
                                    </p:set>
                                    <p:animEffect transition="in" filter="fade">
                                      <p:cBhvr>
                                        <p:cTn id="29" dur="750"/>
                                        <p:tgtEl>
                                          <p:spTgt spid="7">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Adding Push Notifications</a:t>
            </a:r>
            <a:endParaRPr lang="en-US" dirty="0"/>
          </a:p>
        </p:txBody>
      </p:sp>
    </p:spTree>
    <p:extLst>
      <p:ext uri="{BB962C8B-B14F-4D97-AF65-F5344CB8AC3E}">
        <p14:creationId xmlns:p14="http://schemas.microsoft.com/office/powerpoint/2010/main" val="1356906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a:prstGeom prst="rect">
            <a:avLst/>
          </a:prstGeom>
        </p:spPr>
        <p:txBody>
          <a:bodyPr/>
          <a:lstStyle/>
          <a:p>
            <a:r>
              <a:rPr lang="en-US" sz="2800" dirty="0"/>
              <a:t>Separate from Mobile Services</a:t>
            </a:r>
          </a:p>
          <a:p>
            <a:pPr lvl="1"/>
            <a:r>
              <a:rPr lang="en-US" dirty="0"/>
              <a:t>Can be used regardless of whether you’re storing data in Azure</a:t>
            </a:r>
          </a:p>
          <a:p>
            <a:r>
              <a:rPr lang="en-US" sz="2400" dirty="0"/>
              <a:t>Extremely scalable push notifications</a:t>
            </a:r>
          </a:p>
          <a:p>
            <a:r>
              <a:rPr lang="en-US" sz="2400" dirty="0"/>
              <a:t>Cross platform support</a:t>
            </a:r>
          </a:p>
          <a:p>
            <a:pPr lvl="1"/>
            <a:r>
              <a:rPr lang="en-US" dirty="0"/>
              <a:t>Push to iOS, Android, Kindle, Windows Phone, Windows Store</a:t>
            </a:r>
          </a:p>
          <a:p>
            <a:r>
              <a:rPr lang="en-US" sz="2400" dirty="0"/>
              <a:t>Tags (i.e. tie my registration to this topic or user ID)</a:t>
            </a:r>
          </a:p>
          <a:p>
            <a:r>
              <a:rPr lang="en-US" sz="2400" dirty="0"/>
              <a:t>Templates (i.e. when I get a push, send it in this format)</a:t>
            </a:r>
          </a:p>
          <a:p>
            <a:r>
              <a:rPr lang="en-US" sz="2400" dirty="0"/>
              <a:t>Server SDKs for .NET, Java, and Node (also open as REST API)</a:t>
            </a:r>
          </a:p>
          <a:p>
            <a:endParaRPr lang="en-US" dirty="0"/>
          </a:p>
        </p:txBody>
      </p:sp>
      <p:sp>
        <p:nvSpPr>
          <p:cNvPr id="2" name="Title 1"/>
          <p:cNvSpPr>
            <a:spLocks noGrp="1"/>
          </p:cNvSpPr>
          <p:nvPr>
            <p:ph type="title"/>
          </p:nvPr>
        </p:nvSpPr>
        <p:spPr/>
        <p:txBody>
          <a:bodyPr/>
          <a:lstStyle/>
          <a:p>
            <a:r>
              <a:rPr lang="en-US" dirty="0" smtClean="0"/>
              <a:t>Notification Hubs</a:t>
            </a:r>
            <a:endParaRPr lang="en-US" dirty="0"/>
          </a:p>
        </p:txBody>
      </p:sp>
      <p:sp>
        <p:nvSpPr>
          <p:cNvPr id="7" name="Text Placeholder 6"/>
          <p:cNvSpPr>
            <a:spLocks noGrp="1"/>
          </p:cNvSpPr>
          <p:nvPr>
            <p:ph type="body" sz="quarter" idx="11"/>
          </p:nvPr>
        </p:nvSpPr>
        <p:spPr/>
        <p:txBody>
          <a:bodyPr/>
          <a:lstStyle/>
          <a:p>
            <a:r>
              <a:rPr lang="en-US" dirty="0" smtClean="0"/>
              <a:t>Service Bus</a:t>
            </a:r>
            <a:endParaRPr lang="en-US" dirty="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1080847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Mobile Services</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Features and Demos</a:t>
            </a: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Advanced Features</a:t>
            </a:r>
            <a:br>
              <a:rPr lang="en-US" sz="4000" dirty="0" smtClean="0">
                <a:solidFill>
                  <a:schemeClr val="bg1"/>
                </a:solidFill>
                <a:latin typeface="+mj-lt"/>
                <a:sym typeface="Wingdings" panose="05000000000000000000" pitchFamily="2" charset="2"/>
              </a:rPr>
            </a:br>
            <a:endParaRPr lang="en-US" sz="4000" dirty="0" smtClean="0">
              <a:solidFill>
                <a:schemeClr val="bg1"/>
              </a:solidFill>
              <a:latin typeface="+mj-lt"/>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olidFill>
                <a:schemeClr val="bg1"/>
              </a:solidFill>
              <a:latin typeface="+mj-lt"/>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Scaling and Pricing</a:t>
            </a: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Questions</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Authorization</a:t>
            </a:r>
            <a:br>
              <a:rPr lang="en-US" dirty="0"/>
            </a:br>
            <a:r>
              <a:rPr lang="en-US" dirty="0"/>
              <a:t>&amp;</a:t>
            </a:r>
            <a:br>
              <a:rPr lang="en-US" dirty="0"/>
            </a:br>
            <a:r>
              <a:rPr lang="en-US" dirty="0"/>
              <a:t>Authentication</a:t>
            </a:r>
          </a:p>
        </p:txBody>
      </p:sp>
    </p:spTree>
    <p:extLst>
      <p:ext uri="{BB962C8B-B14F-4D97-AF65-F5344CB8AC3E}">
        <p14:creationId xmlns:p14="http://schemas.microsoft.com/office/powerpoint/2010/main" val="120262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Authorization</a:t>
            </a:r>
            <a:endParaRPr lang="en-US" dirty="0"/>
          </a:p>
        </p:txBody>
      </p:sp>
      <p:sp>
        <p:nvSpPr>
          <p:cNvPr id="3" name="Content Placeholder 2"/>
          <p:cNvSpPr>
            <a:spLocks noGrp="1"/>
          </p:cNvSpPr>
          <p:nvPr>
            <p:ph sz="quarter" idx="10"/>
          </p:nvPr>
        </p:nvSpPr>
        <p:spPr/>
        <p:txBody>
          <a:bodyPr>
            <a:noAutofit/>
          </a:bodyPr>
          <a:lstStyle/>
          <a:p>
            <a:pPr marL="0" indent="0">
              <a:buNone/>
            </a:pPr>
            <a:r>
              <a:rPr lang="en-US" sz="4000" dirty="0" smtClean="0"/>
              <a:t>Per HTTP method </a:t>
            </a:r>
            <a:r>
              <a:rPr lang="en-US" sz="4000" dirty="0" err="1" smtClean="0"/>
              <a:t>auth</a:t>
            </a:r>
            <a:r>
              <a:rPr lang="en-US" sz="4000" dirty="0" smtClean="0"/>
              <a:t> options:</a:t>
            </a:r>
          </a:p>
          <a:p>
            <a:pPr lvl="1"/>
            <a:r>
              <a:rPr lang="en-US" dirty="0" smtClean="0"/>
              <a:t>App Key Required</a:t>
            </a:r>
          </a:p>
          <a:p>
            <a:pPr lvl="2"/>
            <a:r>
              <a:rPr lang="en-US" sz="2400" dirty="0" smtClean="0"/>
              <a:t>Not ideal for production use</a:t>
            </a:r>
          </a:p>
          <a:p>
            <a:pPr lvl="1"/>
            <a:r>
              <a:rPr lang="en-US" dirty="0" smtClean="0"/>
              <a:t>Everyone</a:t>
            </a:r>
          </a:p>
          <a:p>
            <a:pPr lvl="1"/>
            <a:r>
              <a:rPr lang="en-US" dirty="0" smtClean="0"/>
              <a:t>Authenticated Users</a:t>
            </a:r>
          </a:p>
          <a:p>
            <a:pPr lvl="1"/>
            <a:r>
              <a:rPr lang="en-US" dirty="0" smtClean="0"/>
              <a:t>Admins and other scripts</a:t>
            </a:r>
          </a:p>
          <a:p>
            <a:pPr lvl="2"/>
            <a:r>
              <a:rPr lang="en-US" sz="2400" dirty="0" smtClean="0"/>
              <a:t>Requires Master Key as header</a:t>
            </a:r>
          </a:p>
          <a:p>
            <a:pPr lvl="2"/>
            <a:endParaRPr lang="en-US" sz="2400" dirty="0"/>
          </a:p>
          <a:p>
            <a:pPr lvl="2"/>
            <a:endParaRPr lang="en-US" sz="2400" dirty="0" smtClean="0"/>
          </a:p>
          <a:p>
            <a:pPr marL="0" indent="0">
              <a:buNone/>
            </a:pPr>
            <a:r>
              <a:rPr lang="en-US" sz="2400" i="1" dirty="0" smtClean="0"/>
              <a:t>401 Unauthorized response if security check fails</a:t>
            </a:r>
            <a:endParaRPr lang="en-US" sz="2400" i="1" dirty="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2419106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User Auth Flow (server)</a:t>
            </a:r>
            <a:endParaRPr lang="en-US" dirty="0"/>
          </a:p>
        </p:txBody>
      </p:sp>
      <p:sp>
        <p:nvSpPr>
          <p:cNvPr id="30" name="Rectangle 29"/>
          <p:cNvSpPr/>
          <p:nvPr/>
        </p:nvSpPr>
        <p:spPr bwMode="auto">
          <a:xfrm>
            <a:off x="8394108" y="600819"/>
            <a:ext cx="2941638" cy="9144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3200" dirty="0" smtClean="0">
                <a:solidFill>
                  <a:srgbClr val="FFFFFF"/>
                </a:solidFill>
              </a:rPr>
              <a:t>GOOGLE</a:t>
            </a:r>
            <a:endParaRPr lang="en-US" sz="3200" dirty="0">
              <a:solidFill>
                <a:srgbClr val="FFFFFF"/>
              </a:solidFill>
            </a:endParaRPr>
          </a:p>
        </p:txBody>
      </p:sp>
      <p:sp>
        <p:nvSpPr>
          <p:cNvPr id="31" name="Rectangle 30"/>
          <p:cNvSpPr/>
          <p:nvPr/>
        </p:nvSpPr>
        <p:spPr bwMode="auto">
          <a:xfrm>
            <a:off x="8394108" y="1667390"/>
            <a:ext cx="2941638" cy="9144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3200" dirty="0" smtClean="0">
                <a:solidFill>
                  <a:srgbClr val="FFFFFF"/>
                </a:solidFill>
              </a:rPr>
              <a:t>FACEBOOK</a:t>
            </a:r>
            <a:endParaRPr lang="en-US" sz="3200" dirty="0">
              <a:solidFill>
                <a:srgbClr val="FFFFFF"/>
              </a:solidFill>
            </a:endParaRPr>
          </a:p>
        </p:txBody>
      </p:sp>
      <p:sp>
        <p:nvSpPr>
          <p:cNvPr id="32" name="Rectangle 31"/>
          <p:cNvSpPr/>
          <p:nvPr/>
        </p:nvSpPr>
        <p:spPr bwMode="auto">
          <a:xfrm>
            <a:off x="8394108" y="2733961"/>
            <a:ext cx="2941638" cy="9144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3200" dirty="0" smtClean="0">
                <a:solidFill>
                  <a:srgbClr val="FFFFFF"/>
                </a:solidFill>
              </a:rPr>
              <a:t>TWITTER</a:t>
            </a:r>
            <a:endParaRPr lang="en-US" sz="3200" dirty="0">
              <a:solidFill>
                <a:srgbClr val="FFFFFF"/>
              </a:solidFill>
            </a:endParaRPr>
          </a:p>
        </p:txBody>
      </p:sp>
      <p:sp>
        <p:nvSpPr>
          <p:cNvPr id="33" name="Rectangle 32"/>
          <p:cNvSpPr/>
          <p:nvPr/>
        </p:nvSpPr>
        <p:spPr bwMode="auto">
          <a:xfrm>
            <a:off x="3783466" y="5797776"/>
            <a:ext cx="4254611" cy="9144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sz="3200" dirty="0" smtClean="0">
                <a:solidFill>
                  <a:srgbClr val="FFFFFF"/>
                </a:solidFill>
              </a:rPr>
              <a:t>  MOBILE SERVICE</a:t>
            </a:r>
            <a:endParaRPr lang="en-US" sz="3200" dirty="0">
              <a:solidFill>
                <a:srgbClr val="FFFFFF"/>
              </a:solidFill>
            </a:endParaRPr>
          </a:p>
        </p:txBody>
      </p:sp>
      <p:sp>
        <p:nvSpPr>
          <p:cNvPr id="34" name="Rectangle 33"/>
          <p:cNvSpPr/>
          <p:nvPr/>
        </p:nvSpPr>
        <p:spPr bwMode="auto">
          <a:xfrm>
            <a:off x="749980" y="2597376"/>
            <a:ext cx="2399191" cy="913604"/>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sz="3200" dirty="0" smtClean="0">
                <a:solidFill>
                  <a:schemeClr val="bg1"/>
                </a:solidFill>
              </a:rPr>
              <a:t>  DEVICE</a:t>
            </a:r>
            <a:endParaRPr lang="en-US" sz="3200" dirty="0">
              <a:solidFill>
                <a:schemeClr val="bg1"/>
              </a:solidFill>
            </a:endParaRPr>
          </a:p>
        </p:txBody>
      </p:sp>
      <p:sp>
        <p:nvSpPr>
          <p:cNvPr id="38" name="Smiley Face 37"/>
          <p:cNvSpPr/>
          <p:nvPr/>
        </p:nvSpPr>
        <p:spPr bwMode="auto">
          <a:xfrm>
            <a:off x="7242392" y="6068097"/>
            <a:ext cx="455758" cy="405118"/>
          </a:xfrm>
          <a:prstGeom prst="smileyFace">
            <a:avLst/>
          </a:prstGeom>
          <a:noFill/>
          <a:ln w="381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sp>
        <p:nvSpPr>
          <p:cNvPr id="56" name="Rectangle 55"/>
          <p:cNvSpPr/>
          <p:nvPr/>
        </p:nvSpPr>
        <p:spPr bwMode="auto">
          <a:xfrm>
            <a:off x="8381681" y="3800532"/>
            <a:ext cx="2941638" cy="9144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3200" dirty="0" smtClean="0">
                <a:solidFill>
                  <a:srgbClr val="FFFFFF"/>
                </a:solidFill>
              </a:rPr>
              <a:t>MICROSOFT ACCOUNT </a:t>
            </a:r>
            <a:endParaRPr lang="en-US" sz="3200" dirty="0">
              <a:solidFill>
                <a:srgbClr val="FFFFFF"/>
              </a:solidFill>
            </a:endParaRPr>
          </a:p>
        </p:txBody>
      </p:sp>
      <p:sp>
        <p:nvSpPr>
          <p:cNvPr id="57" name="Rectangle 56"/>
          <p:cNvSpPr/>
          <p:nvPr/>
        </p:nvSpPr>
        <p:spPr bwMode="auto">
          <a:xfrm>
            <a:off x="8381681" y="4867101"/>
            <a:ext cx="2941638" cy="9144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3200" dirty="0" smtClean="0">
                <a:solidFill>
                  <a:srgbClr val="FFFFFF"/>
                </a:solidFill>
              </a:rPr>
              <a:t>AAD</a:t>
            </a:r>
            <a:endParaRPr lang="en-US" sz="3200" dirty="0">
              <a:solidFill>
                <a:srgbClr val="FFFFFF"/>
              </a:solidFill>
            </a:endParaRPr>
          </a:p>
        </p:txBody>
      </p:sp>
      <p:grpSp>
        <p:nvGrpSpPr>
          <p:cNvPr id="29" name="Group 28"/>
          <p:cNvGrpSpPr/>
          <p:nvPr/>
        </p:nvGrpSpPr>
        <p:grpSpPr>
          <a:xfrm>
            <a:off x="3298271" y="1260574"/>
            <a:ext cx="5083410" cy="1787077"/>
            <a:chOff x="3969228" y="1002663"/>
            <a:chExt cx="5144609" cy="1962152"/>
          </a:xfrm>
        </p:grpSpPr>
        <p:cxnSp>
          <p:nvCxnSpPr>
            <p:cNvPr id="35" name="Straight Arrow Connector 34"/>
            <p:cNvCxnSpPr/>
            <p:nvPr/>
          </p:nvCxnSpPr>
          <p:spPr>
            <a:xfrm flipV="1">
              <a:off x="3969228" y="1002663"/>
              <a:ext cx="5144609" cy="1962152"/>
            </a:xfrm>
            <a:prstGeom prst="straightConnector1">
              <a:avLst/>
            </a:prstGeom>
            <a:ln w="920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rot="20330311">
              <a:off x="4399493" y="1290992"/>
              <a:ext cx="3280008"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solidFill>
                    <a:srgbClr val="FFFFFF"/>
                  </a:solidFill>
                </a:rPr>
                <a:t>CREDENTIALS </a:t>
              </a:r>
              <a:br>
                <a:rPr lang="en-US" sz="2400" dirty="0" smtClean="0">
                  <a:solidFill>
                    <a:srgbClr val="FFFFFF"/>
                  </a:solidFill>
                </a:rPr>
              </a:br>
              <a:r>
                <a:rPr lang="en-US" sz="2400" dirty="0" smtClean="0">
                  <a:solidFill>
                    <a:srgbClr val="FFFFFF"/>
                  </a:solidFill>
                </a:rPr>
                <a:t>(via </a:t>
              </a:r>
              <a:r>
                <a:rPr lang="en-US" sz="2400" dirty="0" err="1" smtClean="0">
                  <a:solidFill>
                    <a:srgbClr val="FFFFFF"/>
                  </a:solidFill>
                </a:rPr>
                <a:t>oAuth</a:t>
              </a:r>
              <a:r>
                <a:rPr lang="en-US" sz="2400" dirty="0" smtClean="0">
                  <a:solidFill>
                    <a:srgbClr val="FFFFFF"/>
                  </a:solidFill>
                </a:rPr>
                <a:t>/</a:t>
              </a:r>
              <a:r>
                <a:rPr lang="en-US" sz="2400" dirty="0" err="1" smtClean="0">
                  <a:solidFill>
                    <a:srgbClr val="FFFFFF"/>
                  </a:solidFill>
                </a:rPr>
                <a:t>WebView</a:t>
              </a:r>
              <a:r>
                <a:rPr lang="en-US" sz="2400" dirty="0" smtClean="0">
                  <a:solidFill>
                    <a:srgbClr val="FFFFFF"/>
                  </a:solidFill>
                </a:rPr>
                <a:t>) </a:t>
              </a:r>
            </a:p>
          </p:txBody>
        </p:sp>
      </p:grpSp>
      <p:grpSp>
        <p:nvGrpSpPr>
          <p:cNvPr id="59" name="Group 58"/>
          <p:cNvGrpSpPr/>
          <p:nvPr/>
        </p:nvGrpSpPr>
        <p:grpSpPr>
          <a:xfrm>
            <a:off x="3343675" y="3115891"/>
            <a:ext cx="2081944" cy="2613645"/>
            <a:chOff x="3969228" y="2964815"/>
            <a:chExt cx="2096609" cy="2769455"/>
          </a:xfrm>
        </p:grpSpPr>
        <p:cxnSp>
          <p:nvCxnSpPr>
            <p:cNvPr id="61" name="Straight Arrow Connector 60"/>
            <p:cNvCxnSpPr/>
            <p:nvPr/>
          </p:nvCxnSpPr>
          <p:spPr>
            <a:xfrm flipH="1" flipV="1">
              <a:off x="3969228" y="2964815"/>
              <a:ext cx="2096609" cy="2769455"/>
            </a:xfrm>
            <a:prstGeom prst="straightConnector1">
              <a:avLst/>
            </a:prstGeom>
            <a:ln w="920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rot="3106418">
              <a:off x="4303895" y="3949896"/>
              <a:ext cx="1921950" cy="634020"/>
            </a:xfrm>
            <a:prstGeom prst="rect">
              <a:avLst/>
            </a:prstGeom>
            <a:noFill/>
            <a:ln>
              <a:noFill/>
            </a:ln>
          </p:spPr>
          <p:txBody>
            <a:bodyPr wrap="square" lIns="182880" tIns="146304" rIns="182880" bIns="146304" rtlCol="0">
              <a:spAutoFit/>
            </a:bodyPr>
            <a:lstStyle/>
            <a:p>
              <a:pPr>
                <a:lnSpc>
                  <a:spcPct val="90000"/>
                </a:lnSpc>
                <a:spcAft>
                  <a:spcPts val="600"/>
                </a:spcAft>
              </a:pPr>
              <a:r>
                <a:rPr lang="en-US" sz="2400" dirty="0" smtClean="0">
                  <a:solidFill>
                    <a:srgbClr val="FFFFFF"/>
                  </a:solidFill>
                </a:rPr>
                <a:t>IDENTITY</a:t>
              </a:r>
            </a:p>
          </p:txBody>
        </p:sp>
      </p:grpSp>
      <p:sp>
        <p:nvSpPr>
          <p:cNvPr id="60" name="Smiley Face 59"/>
          <p:cNvSpPr/>
          <p:nvPr/>
        </p:nvSpPr>
        <p:spPr bwMode="auto">
          <a:xfrm>
            <a:off x="2479655" y="2816372"/>
            <a:ext cx="455758" cy="405118"/>
          </a:xfrm>
          <a:prstGeom prst="smileyFace">
            <a:avLst/>
          </a:prstGeom>
          <a:noFill/>
          <a:ln w="381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rgbClr val="FFFFFF"/>
              </a:solidFill>
            </a:endParaRPr>
          </a:p>
        </p:txBody>
      </p:sp>
      <p:grpSp>
        <p:nvGrpSpPr>
          <p:cNvPr id="64" name="Group 63"/>
          <p:cNvGrpSpPr/>
          <p:nvPr/>
        </p:nvGrpSpPr>
        <p:grpSpPr>
          <a:xfrm>
            <a:off x="5532202" y="1566827"/>
            <a:ext cx="2698314" cy="4169129"/>
            <a:chOff x="6065837" y="753016"/>
            <a:chExt cx="2994819" cy="4618425"/>
          </a:xfrm>
        </p:grpSpPr>
        <p:cxnSp>
          <p:nvCxnSpPr>
            <p:cNvPr id="66" name="Straight Arrow Connector 65"/>
            <p:cNvCxnSpPr/>
            <p:nvPr/>
          </p:nvCxnSpPr>
          <p:spPr>
            <a:xfrm flipH="1">
              <a:off x="6065837" y="753016"/>
              <a:ext cx="2994819" cy="4618425"/>
            </a:xfrm>
            <a:prstGeom prst="straightConnector1">
              <a:avLst/>
            </a:prstGeom>
            <a:ln w="920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rot="18354720">
              <a:off x="6006066" y="2358839"/>
              <a:ext cx="2860997" cy="634020"/>
            </a:xfrm>
            <a:prstGeom prst="rect">
              <a:avLst/>
            </a:prstGeom>
            <a:noFill/>
            <a:ln>
              <a:noFill/>
            </a:ln>
          </p:spPr>
          <p:txBody>
            <a:bodyPr wrap="square" lIns="182880" tIns="146304" rIns="182880" bIns="146304" rtlCol="0">
              <a:spAutoFit/>
            </a:bodyPr>
            <a:lstStyle/>
            <a:p>
              <a:pPr>
                <a:lnSpc>
                  <a:spcPct val="90000"/>
                </a:lnSpc>
                <a:spcAft>
                  <a:spcPts val="600"/>
                </a:spcAft>
              </a:pPr>
              <a:r>
                <a:rPr lang="en-US" sz="2400" dirty="0" smtClean="0">
                  <a:solidFill>
                    <a:srgbClr val="FFFFFF"/>
                  </a:solidFill>
                </a:rPr>
                <a:t>AUTH TOKEN</a:t>
              </a:r>
            </a:p>
          </p:txBody>
        </p:sp>
      </p:grpSp>
      <p:grpSp>
        <p:nvGrpSpPr>
          <p:cNvPr id="68" name="Group 67"/>
          <p:cNvGrpSpPr/>
          <p:nvPr/>
        </p:nvGrpSpPr>
        <p:grpSpPr>
          <a:xfrm>
            <a:off x="6105234" y="1421088"/>
            <a:ext cx="2354124" cy="4380345"/>
            <a:chOff x="6293916" y="1040088"/>
            <a:chExt cx="2354124" cy="4380345"/>
          </a:xfrm>
        </p:grpSpPr>
        <p:cxnSp>
          <p:nvCxnSpPr>
            <p:cNvPr id="69" name="Straight Arrow Connector 68"/>
            <p:cNvCxnSpPr/>
            <p:nvPr/>
          </p:nvCxnSpPr>
          <p:spPr>
            <a:xfrm flipV="1">
              <a:off x="6293916" y="1471792"/>
              <a:ext cx="2354124" cy="3948641"/>
            </a:xfrm>
            <a:prstGeom prst="straightConnector1">
              <a:avLst/>
            </a:prstGeom>
            <a:ln w="92075">
              <a:solidFill>
                <a:schemeClr val="bg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rot="18152444">
              <a:off x="5213332" y="2889057"/>
              <a:ext cx="4331958" cy="634020"/>
            </a:xfrm>
            <a:prstGeom prst="rect">
              <a:avLst/>
            </a:prstGeom>
            <a:noFill/>
            <a:ln>
              <a:noFill/>
            </a:ln>
          </p:spPr>
          <p:txBody>
            <a:bodyPr wrap="square" lIns="182880" tIns="146304" rIns="182880" bIns="146304" rtlCol="0">
              <a:spAutoFit/>
            </a:bodyPr>
            <a:lstStyle/>
            <a:p>
              <a:pPr>
                <a:lnSpc>
                  <a:spcPct val="90000"/>
                </a:lnSpc>
                <a:spcAft>
                  <a:spcPts val="600"/>
                </a:spcAft>
              </a:pPr>
              <a:r>
                <a:rPr lang="en-US" sz="2400" dirty="0" smtClean="0">
                  <a:solidFill>
                    <a:srgbClr val="FFFFFF"/>
                  </a:solidFill>
                </a:rPr>
                <a:t>GRAPH ACCESS (LIMITED)</a:t>
              </a:r>
            </a:p>
          </p:txBody>
        </p:sp>
      </p:grpSp>
    </p:spTree>
    <p:extLst>
      <p:ext uri="{BB962C8B-B14F-4D97-AF65-F5344CB8AC3E}">
        <p14:creationId xmlns:p14="http://schemas.microsoft.com/office/powerpoint/2010/main" val="193594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User </a:t>
            </a:r>
            <a:r>
              <a:rPr lang="en-US" dirty="0" err="1" smtClean="0"/>
              <a:t>Auth</a:t>
            </a:r>
            <a:r>
              <a:rPr lang="en-US" dirty="0" smtClean="0"/>
              <a:t> Flow (client)</a:t>
            </a:r>
            <a:endParaRPr lang="en-US" dirty="0"/>
          </a:p>
        </p:txBody>
      </p:sp>
      <p:sp>
        <p:nvSpPr>
          <p:cNvPr id="30" name="Rectangle 29"/>
          <p:cNvSpPr/>
          <p:nvPr/>
        </p:nvSpPr>
        <p:spPr bwMode="auto">
          <a:xfrm>
            <a:off x="8394108" y="600819"/>
            <a:ext cx="2941638" cy="9144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3200" dirty="0" smtClean="0">
                <a:solidFill>
                  <a:srgbClr val="FFFFFF"/>
                </a:solidFill>
              </a:rPr>
              <a:t>GOOGLE</a:t>
            </a:r>
            <a:endParaRPr lang="en-US" sz="3200" dirty="0">
              <a:solidFill>
                <a:srgbClr val="FFFFFF"/>
              </a:solidFill>
            </a:endParaRPr>
          </a:p>
        </p:txBody>
      </p:sp>
      <p:sp>
        <p:nvSpPr>
          <p:cNvPr id="31" name="Rectangle 30"/>
          <p:cNvSpPr/>
          <p:nvPr/>
        </p:nvSpPr>
        <p:spPr bwMode="auto">
          <a:xfrm>
            <a:off x="8394108" y="1667390"/>
            <a:ext cx="2941638" cy="9144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3200" dirty="0" smtClean="0">
                <a:solidFill>
                  <a:srgbClr val="FFFFFF"/>
                </a:solidFill>
              </a:rPr>
              <a:t>FACEBOOK</a:t>
            </a:r>
            <a:endParaRPr lang="en-US" sz="3200" dirty="0">
              <a:solidFill>
                <a:srgbClr val="FFFFFF"/>
              </a:solidFill>
            </a:endParaRPr>
          </a:p>
        </p:txBody>
      </p:sp>
      <p:sp>
        <p:nvSpPr>
          <p:cNvPr id="32" name="Rectangle 31"/>
          <p:cNvSpPr/>
          <p:nvPr/>
        </p:nvSpPr>
        <p:spPr bwMode="auto">
          <a:xfrm>
            <a:off x="8394108" y="2733961"/>
            <a:ext cx="2941638" cy="9144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3200" dirty="0" smtClean="0">
                <a:solidFill>
                  <a:srgbClr val="FFFFFF"/>
                </a:solidFill>
              </a:rPr>
              <a:t>TWITTER</a:t>
            </a:r>
            <a:endParaRPr lang="en-US" sz="3200" dirty="0">
              <a:solidFill>
                <a:srgbClr val="FFFFFF"/>
              </a:solidFill>
            </a:endParaRPr>
          </a:p>
        </p:txBody>
      </p:sp>
      <p:sp>
        <p:nvSpPr>
          <p:cNvPr id="33" name="Rectangle 32"/>
          <p:cNvSpPr/>
          <p:nvPr/>
        </p:nvSpPr>
        <p:spPr bwMode="auto">
          <a:xfrm>
            <a:off x="3783466" y="5797776"/>
            <a:ext cx="4254611" cy="9144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sz="3200" dirty="0" smtClean="0">
                <a:solidFill>
                  <a:srgbClr val="FFFFFF"/>
                </a:solidFill>
              </a:rPr>
              <a:t>  MOBILE SERVICE</a:t>
            </a:r>
            <a:endParaRPr lang="en-US" sz="3200" dirty="0">
              <a:solidFill>
                <a:srgbClr val="FFFFFF"/>
              </a:solidFill>
            </a:endParaRPr>
          </a:p>
        </p:txBody>
      </p:sp>
      <p:sp>
        <p:nvSpPr>
          <p:cNvPr id="34" name="Rectangle 33"/>
          <p:cNvSpPr/>
          <p:nvPr/>
        </p:nvSpPr>
        <p:spPr bwMode="auto">
          <a:xfrm>
            <a:off x="749980" y="2597376"/>
            <a:ext cx="2399191" cy="913604"/>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sz="3200" dirty="0" smtClean="0">
                <a:solidFill>
                  <a:schemeClr val="bg1"/>
                </a:solidFill>
              </a:rPr>
              <a:t>  DEVICE</a:t>
            </a:r>
            <a:endParaRPr lang="en-US" sz="3200" dirty="0">
              <a:solidFill>
                <a:schemeClr val="bg1"/>
              </a:solidFill>
            </a:endParaRPr>
          </a:p>
        </p:txBody>
      </p:sp>
      <p:grpSp>
        <p:nvGrpSpPr>
          <p:cNvPr id="37" name="Group 36"/>
          <p:cNvGrpSpPr/>
          <p:nvPr/>
        </p:nvGrpSpPr>
        <p:grpSpPr>
          <a:xfrm>
            <a:off x="2574243" y="3496943"/>
            <a:ext cx="3080915" cy="2312653"/>
            <a:chOff x="6136758" y="663029"/>
            <a:chExt cx="3080915" cy="2312653"/>
          </a:xfrm>
        </p:grpSpPr>
        <p:cxnSp>
          <p:nvCxnSpPr>
            <p:cNvPr id="39" name="Straight Arrow Connector 38"/>
            <p:cNvCxnSpPr/>
            <p:nvPr/>
          </p:nvCxnSpPr>
          <p:spPr>
            <a:xfrm>
              <a:off x="6136758" y="663029"/>
              <a:ext cx="3080915" cy="2312653"/>
            </a:xfrm>
            <a:prstGeom prst="straightConnector1">
              <a:avLst/>
            </a:prstGeom>
            <a:ln w="920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rot="2242608">
              <a:off x="6693729" y="1220985"/>
              <a:ext cx="2210151" cy="634020"/>
            </a:xfrm>
            <a:prstGeom prst="rect">
              <a:avLst/>
            </a:prstGeom>
            <a:noFill/>
            <a:ln>
              <a:noFill/>
            </a:ln>
          </p:spPr>
          <p:txBody>
            <a:bodyPr wrap="square" lIns="182880" tIns="146304" rIns="182880" bIns="146304" rtlCol="0">
              <a:spAutoFit/>
            </a:bodyPr>
            <a:lstStyle/>
            <a:p>
              <a:pPr>
                <a:lnSpc>
                  <a:spcPct val="90000"/>
                </a:lnSpc>
                <a:spcAft>
                  <a:spcPts val="600"/>
                </a:spcAft>
              </a:pPr>
              <a:r>
                <a:rPr lang="en-US" sz="2400" dirty="0" smtClean="0">
                  <a:solidFill>
                    <a:srgbClr val="FFFFFF"/>
                  </a:solidFill>
                </a:rPr>
                <a:t>AUTH CODE</a:t>
              </a:r>
            </a:p>
          </p:txBody>
        </p:sp>
      </p:grpSp>
      <p:sp>
        <p:nvSpPr>
          <p:cNvPr id="38" name="Smiley Face 37"/>
          <p:cNvSpPr/>
          <p:nvPr/>
        </p:nvSpPr>
        <p:spPr bwMode="auto">
          <a:xfrm>
            <a:off x="7242392" y="6068097"/>
            <a:ext cx="455758" cy="405118"/>
          </a:xfrm>
          <a:prstGeom prst="smileyFace">
            <a:avLst/>
          </a:prstGeom>
          <a:noFill/>
          <a:ln w="381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grpSp>
        <p:nvGrpSpPr>
          <p:cNvPr id="41" name="Group 40"/>
          <p:cNvGrpSpPr/>
          <p:nvPr/>
        </p:nvGrpSpPr>
        <p:grpSpPr>
          <a:xfrm>
            <a:off x="2555789" y="1454376"/>
            <a:ext cx="5737991" cy="1828800"/>
            <a:chOff x="3375846" y="1438123"/>
            <a:chExt cx="5737991" cy="1828800"/>
          </a:xfrm>
        </p:grpSpPr>
        <p:grpSp>
          <p:nvGrpSpPr>
            <p:cNvPr id="42" name="Group 41"/>
            <p:cNvGrpSpPr/>
            <p:nvPr/>
          </p:nvGrpSpPr>
          <p:grpSpPr>
            <a:xfrm>
              <a:off x="3969228" y="1438123"/>
              <a:ext cx="5144609" cy="1676002"/>
              <a:chOff x="3969228" y="1438123"/>
              <a:chExt cx="5144609" cy="1676002"/>
            </a:xfrm>
          </p:grpSpPr>
          <p:cxnSp>
            <p:nvCxnSpPr>
              <p:cNvPr id="44" name="Straight Arrow Connector 43"/>
              <p:cNvCxnSpPr/>
              <p:nvPr/>
            </p:nvCxnSpPr>
            <p:spPr>
              <a:xfrm flipH="1">
                <a:off x="3969228" y="1438123"/>
                <a:ext cx="5144609" cy="1676002"/>
              </a:xfrm>
              <a:prstGeom prst="straightConnector1">
                <a:avLst/>
              </a:prstGeom>
              <a:ln w="920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rot="20499625">
                <a:off x="4748288" y="1716955"/>
                <a:ext cx="3830653" cy="634020"/>
              </a:xfrm>
              <a:prstGeom prst="rect">
                <a:avLst/>
              </a:prstGeom>
              <a:noFill/>
              <a:ln>
                <a:noFill/>
              </a:ln>
            </p:spPr>
            <p:txBody>
              <a:bodyPr wrap="square" lIns="182880" tIns="146304" rIns="182880" bIns="146304" rtlCol="0">
                <a:spAutoFit/>
              </a:bodyPr>
              <a:lstStyle/>
              <a:p>
                <a:pPr>
                  <a:lnSpc>
                    <a:spcPct val="90000"/>
                  </a:lnSpc>
                  <a:spcAft>
                    <a:spcPts val="600"/>
                  </a:spcAft>
                </a:pPr>
                <a:r>
                  <a:rPr lang="en-US" sz="2400" dirty="0" smtClean="0">
                    <a:solidFill>
                      <a:srgbClr val="FFFFFF"/>
                    </a:solidFill>
                  </a:rPr>
                  <a:t>AUTH CODE + TOKEN</a:t>
                </a:r>
              </a:p>
            </p:txBody>
          </p:sp>
        </p:grpSp>
        <p:sp>
          <p:nvSpPr>
            <p:cNvPr id="43" name="Smiley Face 42"/>
            <p:cNvSpPr/>
            <p:nvPr/>
          </p:nvSpPr>
          <p:spPr bwMode="auto">
            <a:xfrm>
              <a:off x="3375846" y="2861805"/>
              <a:ext cx="455758" cy="405118"/>
            </a:xfrm>
            <a:prstGeom prst="smileyFace">
              <a:avLst/>
            </a:prstGeom>
            <a:noFill/>
            <a:ln w="381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grpSp>
      <p:grpSp>
        <p:nvGrpSpPr>
          <p:cNvPr id="46" name="Group 45"/>
          <p:cNvGrpSpPr/>
          <p:nvPr/>
        </p:nvGrpSpPr>
        <p:grpSpPr>
          <a:xfrm>
            <a:off x="6324136" y="1785054"/>
            <a:ext cx="1815802" cy="3968696"/>
            <a:chOff x="6686993" y="1389540"/>
            <a:chExt cx="1815802" cy="3968696"/>
          </a:xfrm>
        </p:grpSpPr>
        <p:cxnSp>
          <p:nvCxnSpPr>
            <p:cNvPr id="47" name="Straight Arrow Connector 46"/>
            <p:cNvCxnSpPr/>
            <p:nvPr/>
          </p:nvCxnSpPr>
          <p:spPr>
            <a:xfrm flipV="1">
              <a:off x="6686993" y="1746647"/>
              <a:ext cx="1815802" cy="3611589"/>
            </a:xfrm>
            <a:prstGeom prst="straightConnector1">
              <a:avLst/>
            </a:prstGeom>
            <a:ln w="92075">
              <a:solidFill>
                <a:schemeClr val="bg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rot="17746886">
              <a:off x="5775246" y="2791520"/>
              <a:ext cx="3437979" cy="634020"/>
            </a:xfrm>
            <a:prstGeom prst="rect">
              <a:avLst/>
            </a:prstGeom>
            <a:noFill/>
            <a:ln>
              <a:noFill/>
            </a:ln>
          </p:spPr>
          <p:txBody>
            <a:bodyPr wrap="square" lIns="182880" tIns="146304" rIns="182880" bIns="146304" rtlCol="0">
              <a:spAutoFit/>
            </a:bodyPr>
            <a:lstStyle/>
            <a:p>
              <a:pPr>
                <a:lnSpc>
                  <a:spcPct val="90000"/>
                </a:lnSpc>
                <a:spcAft>
                  <a:spcPts val="600"/>
                </a:spcAft>
              </a:pPr>
              <a:r>
                <a:rPr lang="en-US" sz="2400" dirty="0" smtClean="0">
                  <a:solidFill>
                    <a:srgbClr val="FFFFFF"/>
                  </a:solidFill>
                </a:rPr>
                <a:t>GRAPH ACCESS</a:t>
              </a:r>
            </a:p>
          </p:txBody>
        </p:sp>
      </p:grpSp>
      <p:grpSp>
        <p:nvGrpSpPr>
          <p:cNvPr id="49" name="Group 48"/>
          <p:cNvGrpSpPr/>
          <p:nvPr/>
        </p:nvGrpSpPr>
        <p:grpSpPr>
          <a:xfrm>
            <a:off x="2972006" y="778259"/>
            <a:ext cx="5478174" cy="1895317"/>
            <a:chOff x="3334863" y="763745"/>
            <a:chExt cx="5478174" cy="1895317"/>
          </a:xfrm>
        </p:grpSpPr>
        <p:cxnSp>
          <p:nvCxnSpPr>
            <p:cNvPr id="50" name="Straight Arrow Connector 49"/>
            <p:cNvCxnSpPr/>
            <p:nvPr/>
          </p:nvCxnSpPr>
          <p:spPr>
            <a:xfrm flipV="1">
              <a:off x="3512028" y="983060"/>
              <a:ext cx="5144609" cy="1676002"/>
            </a:xfrm>
            <a:prstGeom prst="straightConnector1">
              <a:avLst/>
            </a:prstGeom>
            <a:ln w="920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rot="20557038">
              <a:off x="3936890" y="763745"/>
              <a:ext cx="4876147" cy="960263"/>
            </a:xfrm>
            <a:prstGeom prst="rect">
              <a:avLst/>
            </a:prstGeom>
            <a:noFill/>
            <a:ln>
              <a:noFill/>
            </a:ln>
          </p:spPr>
          <p:txBody>
            <a:bodyPr wrap="square" lIns="182880" tIns="146304" rIns="182880" bIns="146304" rtlCol="0">
              <a:spAutoFit/>
            </a:bodyPr>
            <a:lstStyle/>
            <a:p>
              <a:pPr>
                <a:lnSpc>
                  <a:spcPct val="90000"/>
                </a:lnSpc>
                <a:spcAft>
                  <a:spcPts val="600"/>
                </a:spcAft>
              </a:pPr>
              <a:r>
                <a:rPr lang="en-US" sz="2400" dirty="0" smtClean="0">
                  <a:solidFill>
                    <a:srgbClr val="FFFFFF"/>
                  </a:solidFill>
                </a:rPr>
                <a:t>CREDENTIALS</a:t>
              </a:r>
              <a:br>
                <a:rPr lang="en-US" sz="2400" dirty="0" smtClean="0">
                  <a:solidFill>
                    <a:srgbClr val="FFFFFF"/>
                  </a:solidFill>
                </a:rPr>
              </a:br>
              <a:r>
                <a:rPr lang="en-US" sz="2400" dirty="0" smtClean="0">
                  <a:solidFill>
                    <a:srgbClr val="FFFFFF"/>
                  </a:solidFill>
                </a:rPr>
                <a:t>(via native SDKs)</a:t>
              </a:r>
            </a:p>
          </p:txBody>
        </p:sp>
        <p:pic>
          <p:nvPicPr>
            <p:cNvPr id="52" name="Picture 51"/>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t="24124" b="23060"/>
            <a:stretch/>
          </p:blipFill>
          <p:spPr>
            <a:xfrm rot="20503097">
              <a:off x="3334863" y="1569455"/>
              <a:ext cx="973382" cy="914400"/>
            </a:xfrm>
            <a:prstGeom prst="rect">
              <a:avLst/>
            </a:prstGeom>
            <a:ln>
              <a:noFill/>
            </a:ln>
          </p:spPr>
        </p:pic>
      </p:grpSp>
      <p:cxnSp>
        <p:nvCxnSpPr>
          <p:cNvPr id="53" name="Straight Arrow Connector 52"/>
          <p:cNvCxnSpPr/>
          <p:nvPr/>
        </p:nvCxnSpPr>
        <p:spPr>
          <a:xfrm rot="20679126" flipH="1" flipV="1">
            <a:off x="2521993" y="3284299"/>
            <a:ext cx="2096609" cy="2769455"/>
          </a:xfrm>
          <a:prstGeom prst="straightConnector1">
            <a:avLst/>
          </a:prstGeom>
          <a:ln w="920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rot="2185544">
            <a:off x="2856660" y="4269380"/>
            <a:ext cx="1921950" cy="634020"/>
          </a:xfrm>
          <a:prstGeom prst="rect">
            <a:avLst/>
          </a:prstGeom>
          <a:noFill/>
          <a:ln>
            <a:noFill/>
          </a:ln>
        </p:spPr>
        <p:txBody>
          <a:bodyPr wrap="square" lIns="182880" tIns="146304" rIns="182880" bIns="146304" rtlCol="0">
            <a:spAutoFit/>
          </a:bodyPr>
          <a:lstStyle/>
          <a:p>
            <a:pPr>
              <a:lnSpc>
                <a:spcPct val="90000"/>
              </a:lnSpc>
              <a:spcAft>
                <a:spcPts val="600"/>
              </a:spcAft>
            </a:pPr>
            <a:r>
              <a:rPr lang="en-US" sz="2400" dirty="0" smtClean="0">
                <a:solidFill>
                  <a:srgbClr val="FFFFFF"/>
                </a:solidFill>
              </a:rPr>
              <a:t>IDENTITY</a:t>
            </a:r>
          </a:p>
        </p:txBody>
      </p:sp>
      <p:sp>
        <p:nvSpPr>
          <p:cNvPr id="55" name="TextBox 54"/>
          <p:cNvSpPr txBox="1"/>
          <p:nvPr/>
        </p:nvSpPr>
        <p:spPr>
          <a:xfrm rot="20440316">
            <a:off x="4200673" y="2492718"/>
            <a:ext cx="3437979" cy="634020"/>
          </a:xfrm>
          <a:prstGeom prst="rect">
            <a:avLst/>
          </a:prstGeom>
          <a:noFill/>
          <a:ln>
            <a:noFill/>
          </a:ln>
        </p:spPr>
        <p:txBody>
          <a:bodyPr wrap="square" lIns="182880" tIns="146304" rIns="182880" bIns="146304" rtlCol="0">
            <a:spAutoFit/>
          </a:bodyPr>
          <a:lstStyle/>
          <a:p>
            <a:pPr>
              <a:lnSpc>
                <a:spcPct val="90000"/>
              </a:lnSpc>
              <a:spcAft>
                <a:spcPts val="600"/>
              </a:spcAft>
            </a:pPr>
            <a:r>
              <a:rPr lang="en-US" sz="2400" dirty="0" smtClean="0">
                <a:solidFill>
                  <a:srgbClr val="FFFFFF"/>
                </a:solidFill>
              </a:rPr>
              <a:t>GRAPH ACCESS</a:t>
            </a:r>
          </a:p>
        </p:txBody>
      </p:sp>
      <p:sp>
        <p:nvSpPr>
          <p:cNvPr id="56" name="Rectangle 55"/>
          <p:cNvSpPr/>
          <p:nvPr/>
        </p:nvSpPr>
        <p:spPr bwMode="auto">
          <a:xfrm>
            <a:off x="8381681" y="3800532"/>
            <a:ext cx="2941638" cy="9144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3200" dirty="0" smtClean="0">
                <a:solidFill>
                  <a:srgbClr val="FFFFFF"/>
                </a:solidFill>
              </a:rPr>
              <a:t>MICROSOFT ACCOUNT </a:t>
            </a:r>
            <a:endParaRPr lang="en-US" sz="3200" dirty="0">
              <a:solidFill>
                <a:srgbClr val="FFFFFF"/>
              </a:solidFill>
            </a:endParaRPr>
          </a:p>
        </p:txBody>
      </p:sp>
      <p:sp>
        <p:nvSpPr>
          <p:cNvPr id="57" name="Rectangle 56"/>
          <p:cNvSpPr/>
          <p:nvPr/>
        </p:nvSpPr>
        <p:spPr bwMode="auto">
          <a:xfrm>
            <a:off x="8381681" y="4867101"/>
            <a:ext cx="2941638" cy="9144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3200" dirty="0" smtClean="0">
                <a:solidFill>
                  <a:srgbClr val="FFFFFF"/>
                </a:solidFill>
              </a:rPr>
              <a:t>AAD</a:t>
            </a:r>
            <a:endParaRPr lang="en-US" sz="3200" dirty="0">
              <a:solidFill>
                <a:srgbClr val="FFFFFF"/>
              </a:solidFill>
            </a:endParaRPr>
          </a:p>
        </p:txBody>
      </p:sp>
    </p:spTree>
    <p:extLst>
      <p:ext uri="{BB962C8B-B14F-4D97-AF65-F5344CB8AC3E}">
        <p14:creationId xmlns:p14="http://schemas.microsoft.com/office/powerpoint/2010/main" val="3048723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User object</a:t>
            </a:r>
            <a:endParaRPr lang="en-US" dirty="0"/>
          </a:p>
        </p:txBody>
      </p:sp>
      <p:sp>
        <p:nvSpPr>
          <p:cNvPr id="3" name="Content Placeholder 2"/>
          <p:cNvSpPr>
            <a:spLocks noGrp="1"/>
          </p:cNvSpPr>
          <p:nvPr>
            <p:ph sz="quarter" idx="10"/>
          </p:nvPr>
        </p:nvSpPr>
        <p:spPr/>
        <p:txBody>
          <a:bodyPr>
            <a:noAutofit/>
          </a:bodyPr>
          <a:lstStyle/>
          <a:p>
            <a:pPr marL="0" indent="0">
              <a:buNone/>
            </a:pPr>
            <a:r>
              <a:rPr lang="en-US" sz="3200" dirty="0" err="1" smtClean="0"/>
              <a:t>User.level</a:t>
            </a:r>
            <a:endParaRPr lang="en-US" sz="3200" dirty="0" smtClean="0"/>
          </a:p>
          <a:p>
            <a:pPr lvl="1"/>
            <a:r>
              <a:rPr lang="en-US" sz="2400" dirty="0" smtClean="0"/>
              <a:t>Admin</a:t>
            </a:r>
          </a:p>
          <a:p>
            <a:pPr lvl="1"/>
            <a:r>
              <a:rPr lang="en-US" sz="2400" dirty="0" smtClean="0"/>
              <a:t>Authenticated</a:t>
            </a:r>
          </a:p>
          <a:p>
            <a:pPr lvl="1"/>
            <a:r>
              <a:rPr lang="en-US" sz="2400" dirty="0" smtClean="0"/>
              <a:t>Anonymous</a:t>
            </a:r>
          </a:p>
          <a:p>
            <a:pPr marL="0" indent="0">
              <a:buNone/>
            </a:pPr>
            <a:r>
              <a:rPr lang="en-US" sz="2800" dirty="0" err="1" smtClean="0"/>
              <a:t>User.userId</a:t>
            </a:r>
            <a:endParaRPr lang="en-US" sz="2800" dirty="0" smtClean="0"/>
          </a:p>
          <a:p>
            <a:pPr lvl="1"/>
            <a:r>
              <a:rPr lang="en-US" sz="2400" dirty="0" err="1" smtClean="0"/>
              <a:t>Provider:id</a:t>
            </a:r>
            <a:r>
              <a:rPr lang="en-US" sz="2400" dirty="0" smtClean="0"/>
              <a:t> or undefined</a:t>
            </a:r>
          </a:p>
          <a:p>
            <a:pPr marL="0" indent="0">
              <a:buNone/>
            </a:pPr>
            <a:r>
              <a:rPr lang="en-US" sz="2800" dirty="0" err="1" smtClean="0"/>
              <a:t>User.getIdentities</a:t>
            </a:r>
            <a:r>
              <a:rPr lang="en-US" sz="2800" dirty="0" smtClean="0"/>
              <a:t>() </a:t>
            </a:r>
          </a:p>
          <a:p>
            <a:pPr lvl="1"/>
            <a:r>
              <a:rPr lang="en-US" sz="2400" dirty="0" err="1" smtClean="0"/>
              <a:t>UserId</a:t>
            </a:r>
            <a:endParaRPr lang="en-US" sz="2400" dirty="0" smtClean="0"/>
          </a:p>
          <a:p>
            <a:pPr lvl="1"/>
            <a:r>
              <a:rPr lang="en-US" sz="2400" dirty="0" smtClean="0"/>
              <a:t>Provider Access Token / Secret</a:t>
            </a:r>
          </a:p>
          <a:p>
            <a:pPr lvl="1"/>
            <a:r>
              <a:rPr lang="en-US" sz="2400" dirty="0" smtClean="0"/>
              <a:t>Basic user information (i.e. name, username, locale, picture, link)</a:t>
            </a:r>
            <a:endParaRPr lang="en-US" sz="2400" dirty="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239553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Adding </a:t>
            </a:r>
            <a:r>
              <a:rPr lang="en-US" dirty="0" err="1" smtClean="0"/>
              <a:t>Auth</a:t>
            </a:r>
            <a:endParaRPr lang="en-US" dirty="0"/>
          </a:p>
        </p:txBody>
      </p:sp>
    </p:spTree>
    <p:extLst>
      <p:ext uri="{BB962C8B-B14F-4D97-AF65-F5344CB8AC3E}">
        <p14:creationId xmlns:p14="http://schemas.microsoft.com/office/powerpoint/2010/main" val="419055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Offline Sync</a:t>
            </a:r>
          </a:p>
        </p:txBody>
      </p:sp>
    </p:spTree>
    <p:extLst>
      <p:ext uri="{BB962C8B-B14F-4D97-AF65-F5344CB8AC3E}">
        <p14:creationId xmlns:p14="http://schemas.microsoft.com/office/powerpoint/2010/main" val="2457666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59200" y="1300163"/>
            <a:ext cx="11226041" cy="4868408"/>
          </a:xfrm>
          <a:prstGeom prst="roundRect">
            <a:avLst>
              <a:gd name="adj" fmla="val 3262"/>
            </a:avLst>
          </a:prstGeom>
          <a:solidFill>
            <a:srgbClr val="F2F2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5912840" y="3283328"/>
            <a:ext cx="2545341" cy="1045813"/>
          </a:xfrm>
          <a:prstGeom prst="roundRect">
            <a:avLst>
              <a:gd name="adj" fmla="val 920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idx="4294967295"/>
          </p:nvPr>
        </p:nvSpPr>
        <p:spPr>
          <a:xfrm>
            <a:off x="1111250" y="342900"/>
            <a:ext cx="11080750" cy="957263"/>
          </a:xfrm>
          <a:prstGeom prst="rect">
            <a:avLst/>
          </a:prstGeom>
        </p:spPr>
        <p:txBody>
          <a:bodyPr/>
          <a:lstStyle/>
          <a:p>
            <a:r>
              <a:rPr lang="en-US" dirty="0"/>
              <a:t>Offline support</a:t>
            </a:r>
          </a:p>
        </p:txBody>
      </p:sp>
      <p:pic>
        <p:nvPicPr>
          <p:cNvPr id="5" name="Picture 4"/>
          <p:cNvPicPr>
            <a:picLocks noChangeAspect="1"/>
          </p:cNvPicPr>
          <p:nvPr/>
        </p:nvPicPr>
        <p:blipFill>
          <a:blip r:embed="rId3">
            <a:biLevel thresh="75000"/>
          </a:blip>
          <a:stretch>
            <a:fillRect/>
          </a:stretch>
        </p:blipFill>
        <p:spPr>
          <a:xfrm>
            <a:off x="4753961" y="3052796"/>
            <a:ext cx="1014832" cy="1633980"/>
          </a:xfrm>
          <a:prstGeom prst="rect">
            <a:avLst/>
          </a:prstGeom>
        </p:spPr>
      </p:pic>
      <p:sp>
        <p:nvSpPr>
          <p:cNvPr id="18" name="Rectangle 17"/>
          <p:cNvSpPr/>
          <p:nvPr/>
        </p:nvSpPr>
        <p:spPr>
          <a:xfrm>
            <a:off x="5960475" y="3338268"/>
            <a:ext cx="2466452" cy="9400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61" dirty="0" err="1">
                <a:solidFill>
                  <a:srgbClr val="FFFFFF"/>
                </a:solidFill>
              </a:rPr>
              <a:t>TableController</a:t>
            </a:r>
            <a:endParaRPr lang="en-US" sz="1961" dirty="0">
              <a:solidFill>
                <a:srgbClr val="FFFFFF"/>
              </a:solidFill>
            </a:endParaRPr>
          </a:p>
          <a:p>
            <a:pPr algn="ctr"/>
            <a:r>
              <a:rPr lang="en-US" sz="1961" dirty="0">
                <a:solidFill>
                  <a:srgbClr val="FFFFFF"/>
                </a:solidFill>
              </a:rPr>
              <a:t>(with optimistic concurrency)</a:t>
            </a:r>
          </a:p>
        </p:txBody>
      </p:sp>
      <p:pic>
        <p:nvPicPr>
          <p:cNvPr id="24" name="Picture 23"/>
          <p:cNvPicPr>
            <a:picLocks noChangeAspect="1"/>
          </p:cNvPicPr>
          <p:nvPr/>
        </p:nvPicPr>
        <p:blipFill>
          <a:blip r:embed="rId4">
            <a:biLevel thresh="75000"/>
          </a:blip>
          <a:stretch>
            <a:fillRect/>
          </a:stretch>
        </p:blipFill>
        <p:spPr>
          <a:xfrm>
            <a:off x="1731867" y="3171390"/>
            <a:ext cx="990576" cy="1396790"/>
          </a:xfrm>
          <a:prstGeom prst="rect">
            <a:avLst/>
          </a:prstGeom>
        </p:spPr>
      </p:pic>
      <p:cxnSp>
        <p:nvCxnSpPr>
          <p:cNvPr id="29" name="Straight Arrow Connector 28"/>
          <p:cNvCxnSpPr/>
          <p:nvPr/>
        </p:nvCxnSpPr>
        <p:spPr>
          <a:xfrm>
            <a:off x="2722442" y="3944537"/>
            <a:ext cx="1521169" cy="0"/>
          </a:xfrm>
          <a:prstGeom prst="straightConnector1">
            <a:avLst/>
          </a:prstGeom>
          <a:ln w="28575">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p:cNvCxnSpPr/>
          <p:nvPr/>
        </p:nvCxnSpPr>
        <p:spPr>
          <a:xfrm flipH="1">
            <a:off x="2973677" y="4108319"/>
            <a:ext cx="1780284" cy="0"/>
          </a:xfrm>
          <a:prstGeom prst="straightConnector1">
            <a:avLst/>
          </a:prstGeom>
          <a:ln w="28575">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36" name="TextBox 35"/>
          <p:cNvSpPr txBox="1"/>
          <p:nvPr/>
        </p:nvSpPr>
        <p:spPr>
          <a:xfrm>
            <a:off x="4608076" y="4776135"/>
            <a:ext cx="1409125" cy="301727"/>
          </a:xfrm>
          <a:prstGeom prst="rect">
            <a:avLst/>
          </a:prstGeom>
          <a:noFill/>
        </p:spPr>
        <p:txBody>
          <a:bodyPr wrap="none" rtlCol="0">
            <a:spAutoFit/>
          </a:bodyPr>
          <a:lstStyle/>
          <a:p>
            <a:r>
              <a:rPr lang="en-US" sz="1372" b="1" dirty="0">
                <a:solidFill>
                  <a:srgbClr val="404040"/>
                </a:solidFill>
              </a:rPr>
              <a:t>Mobile Service</a:t>
            </a:r>
            <a:endParaRPr lang="en-US" sz="1372" dirty="0">
              <a:solidFill>
                <a:srgbClr val="404040"/>
              </a:solidFill>
            </a:endParaRPr>
          </a:p>
        </p:txBody>
      </p:sp>
      <p:sp>
        <p:nvSpPr>
          <p:cNvPr id="37" name="TextBox 36"/>
          <p:cNvSpPr txBox="1"/>
          <p:nvPr/>
        </p:nvSpPr>
        <p:spPr>
          <a:xfrm>
            <a:off x="1852309" y="4774675"/>
            <a:ext cx="734201" cy="301727"/>
          </a:xfrm>
          <a:prstGeom prst="rect">
            <a:avLst/>
          </a:prstGeom>
          <a:noFill/>
        </p:spPr>
        <p:txBody>
          <a:bodyPr wrap="none" rtlCol="0">
            <a:spAutoFit/>
          </a:bodyPr>
          <a:lstStyle/>
          <a:p>
            <a:r>
              <a:rPr lang="en-US" sz="1372" b="1" dirty="0">
                <a:solidFill>
                  <a:srgbClr val="404040"/>
                </a:solidFill>
              </a:rPr>
              <a:t>Device</a:t>
            </a:r>
            <a:endParaRPr lang="en-US" sz="1372" dirty="0">
              <a:solidFill>
                <a:srgbClr val="404040"/>
              </a:solidFill>
            </a:endParaRPr>
          </a:p>
        </p:txBody>
      </p:sp>
      <p:pic>
        <p:nvPicPr>
          <p:cNvPr id="30" name="Picture 29"/>
          <p:cNvPicPr>
            <a:picLocks noChangeAspect="1"/>
          </p:cNvPicPr>
          <p:nvPr/>
        </p:nvPicPr>
        <p:blipFill>
          <a:blip r:embed="rId5">
            <a:biLevel thresh="75000"/>
          </a:blip>
          <a:stretch>
            <a:fillRect/>
          </a:stretch>
        </p:blipFill>
        <p:spPr>
          <a:xfrm>
            <a:off x="2036806" y="3442528"/>
            <a:ext cx="394389" cy="502009"/>
          </a:xfrm>
          <a:prstGeom prst="rect">
            <a:avLst/>
          </a:prstGeom>
        </p:spPr>
      </p:pic>
      <p:grpSp>
        <p:nvGrpSpPr>
          <p:cNvPr id="31" name="Group 30"/>
          <p:cNvGrpSpPr/>
          <p:nvPr/>
        </p:nvGrpSpPr>
        <p:grpSpPr>
          <a:xfrm>
            <a:off x="9428737" y="1565047"/>
            <a:ext cx="1313955" cy="923062"/>
            <a:chOff x="9263837" y="1459884"/>
            <a:chExt cx="1340303" cy="941571"/>
          </a:xfrm>
        </p:grpSpPr>
        <p:pic>
          <p:nvPicPr>
            <p:cNvPr id="39" name="Picture 38"/>
            <p:cNvPicPr>
              <a:picLocks noChangeAspect="1"/>
            </p:cNvPicPr>
            <p:nvPr/>
          </p:nvPicPr>
          <p:blipFill>
            <a:blip r:embed="rId6">
              <a:biLevel thresh="75000"/>
            </a:blip>
            <a:stretch>
              <a:fillRect/>
            </a:stretch>
          </p:blipFill>
          <p:spPr>
            <a:xfrm>
              <a:off x="9657389" y="1459884"/>
              <a:ext cx="553200" cy="584665"/>
            </a:xfrm>
            <a:prstGeom prst="rect">
              <a:avLst/>
            </a:prstGeom>
          </p:spPr>
        </p:pic>
        <p:sp>
          <p:nvSpPr>
            <p:cNvPr id="40" name="TextBox 39"/>
            <p:cNvSpPr txBox="1"/>
            <p:nvPr/>
          </p:nvSpPr>
          <p:spPr>
            <a:xfrm>
              <a:off x="9263837" y="2093678"/>
              <a:ext cx="1340303" cy="307777"/>
            </a:xfrm>
            <a:prstGeom prst="rect">
              <a:avLst/>
            </a:prstGeom>
            <a:noFill/>
          </p:spPr>
          <p:txBody>
            <a:bodyPr wrap="none" rtlCol="0">
              <a:spAutoFit/>
            </a:bodyPr>
            <a:lstStyle/>
            <a:p>
              <a:r>
                <a:rPr lang="en-US" sz="1372" b="1" dirty="0">
                  <a:solidFill>
                    <a:srgbClr val="404040"/>
                  </a:solidFill>
                </a:rPr>
                <a:t>SQL Database</a:t>
              </a:r>
              <a:endParaRPr lang="en-US" sz="1372" dirty="0">
                <a:solidFill>
                  <a:srgbClr val="404040"/>
                </a:solidFill>
              </a:endParaRPr>
            </a:p>
          </p:txBody>
        </p:sp>
      </p:grpSp>
      <p:grpSp>
        <p:nvGrpSpPr>
          <p:cNvPr id="41" name="Group 40"/>
          <p:cNvGrpSpPr/>
          <p:nvPr/>
        </p:nvGrpSpPr>
        <p:grpSpPr>
          <a:xfrm>
            <a:off x="9757586" y="2763128"/>
            <a:ext cx="656255" cy="897722"/>
            <a:chOff x="7840687" y="2622816"/>
            <a:chExt cx="669414" cy="915723"/>
          </a:xfrm>
        </p:grpSpPr>
        <p:pic>
          <p:nvPicPr>
            <p:cNvPr id="45" name="Picture 44"/>
            <p:cNvPicPr>
              <a:picLocks noChangeAspect="1"/>
            </p:cNvPicPr>
            <p:nvPr/>
          </p:nvPicPr>
          <p:blipFill>
            <a:blip r:embed="rId7">
              <a:biLevel thresh="75000"/>
            </a:blip>
            <a:stretch>
              <a:fillRect/>
            </a:stretch>
          </p:blipFill>
          <p:spPr>
            <a:xfrm>
              <a:off x="7970837" y="2622816"/>
              <a:ext cx="409115" cy="530631"/>
            </a:xfrm>
            <a:prstGeom prst="rect">
              <a:avLst/>
            </a:prstGeom>
          </p:spPr>
        </p:pic>
        <p:sp>
          <p:nvSpPr>
            <p:cNvPr id="46" name="TextBox 45"/>
            <p:cNvSpPr txBox="1"/>
            <p:nvPr/>
          </p:nvSpPr>
          <p:spPr>
            <a:xfrm>
              <a:off x="7840687" y="3230762"/>
              <a:ext cx="669414" cy="307777"/>
            </a:xfrm>
            <a:prstGeom prst="rect">
              <a:avLst/>
            </a:prstGeom>
            <a:noFill/>
          </p:spPr>
          <p:txBody>
            <a:bodyPr wrap="none" rtlCol="0">
              <a:spAutoFit/>
            </a:bodyPr>
            <a:lstStyle/>
            <a:p>
              <a:r>
                <a:rPr lang="en-US" sz="1372" b="1" dirty="0">
                  <a:solidFill>
                    <a:srgbClr val="404040"/>
                  </a:solidFill>
                </a:rPr>
                <a:t>BYOD</a:t>
              </a:r>
              <a:endParaRPr lang="en-US" sz="1372" dirty="0">
                <a:solidFill>
                  <a:srgbClr val="404040"/>
                </a:solidFill>
              </a:endParaRPr>
            </a:p>
          </p:txBody>
        </p:sp>
      </p:grpSp>
      <p:grpSp>
        <p:nvGrpSpPr>
          <p:cNvPr id="47" name="Group 46"/>
          <p:cNvGrpSpPr/>
          <p:nvPr/>
        </p:nvGrpSpPr>
        <p:grpSpPr>
          <a:xfrm>
            <a:off x="9574822" y="5077861"/>
            <a:ext cx="1021784" cy="874477"/>
            <a:chOff x="8154067" y="5043138"/>
            <a:chExt cx="1042273" cy="892012"/>
          </a:xfrm>
        </p:grpSpPr>
        <p:pic>
          <p:nvPicPr>
            <p:cNvPr id="48" name="Picture 47"/>
            <p:cNvPicPr>
              <a:picLocks noChangeAspect="1"/>
            </p:cNvPicPr>
            <p:nvPr/>
          </p:nvPicPr>
          <p:blipFill>
            <a:blip r:embed="rId8">
              <a:biLevel thresh="75000"/>
            </a:blip>
            <a:stretch>
              <a:fillRect/>
            </a:stretch>
          </p:blipFill>
          <p:spPr>
            <a:xfrm>
              <a:off x="8379952" y="5043138"/>
              <a:ext cx="590504" cy="513314"/>
            </a:xfrm>
            <a:prstGeom prst="rect">
              <a:avLst/>
            </a:prstGeom>
          </p:spPr>
        </p:pic>
        <p:sp>
          <p:nvSpPr>
            <p:cNvPr id="49" name="TextBox 48"/>
            <p:cNvSpPr txBox="1"/>
            <p:nvPr/>
          </p:nvSpPr>
          <p:spPr>
            <a:xfrm>
              <a:off x="8154067" y="5627373"/>
              <a:ext cx="1042273" cy="307777"/>
            </a:xfrm>
            <a:prstGeom prst="rect">
              <a:avLst/>
            </a:prstGeom>
            <a:noFill/>
          </p:spPr>
          <p:txBody>
            <a:bodyPr wrap="none" rtlCol="0">
              <a:spAutoFit/>
            </a:bodyPr>
            <a:lstStyle/>
            <a:p>
              <a:r>
                <a:rPr lang="en-US" sz="1372" b="1" dirty="0" err="1">
                  <a:solidFill>
                    <a:srgbClr val="404040"/>
                  </a:solidFill>
                </a:rPr>
                <a:t>MongoDB</a:t>
              </a:r>
              <a:endParaRPr lang="en-US" sz="1372" dirty="0">
                <a:solidFill>
                  <a:srgbClr val="404040"/>
                </a:solidFill>
              </a:endParaRPr>
            </a:p>
          </p:txBody>
        </p:sp>
      </p:grpSp>
      <p:grpSp>
        <p:nvGrpSpPr>
          <p:cNvPr id="50" name="Group 49"/>
          <p:cNvGrpSpPr/>
          <p:nvPr/>
        </p:nvGrpSpPr>
        <p:grpSpPr>
          <a:xfrm>
            <a:off x="9432414" y="3935869"/>
            <a:ext cx="1306601" cy="866973"/>
            <a:chOff x="7610031" y="3638368"/>
            <a:chExt cx="1332801" cy="884358"/>
          </a:xfrm>
        </p:grpSpPr>
        <p:pic>
          <p:nvPicPr>
            <p:cNvPr id="51" name="Picture 50"/>
            <p:cNvPicPr>
              <a:picLocks noChangeAspect="1"/>
            </p:cNvPicPr>
            <p:nvPr/>
          </p:nvPicPr>
          <p:blipFill>
            <a:blip r:embed="rId9">
              <a:biLevel thresh="75000"/>
            </a:blip>
            <a:stretch>
              <a:fillRect/>
            </a:stretch>
          </p:blipFill>
          <p:spPr>
            <a:xfrm>
              <a:off x="7943280" y="3638368"/>
              <a:ext cx="666304" cy="562033"/>
            </a:xfrm>
            <a:prstGeom prst="rect">
              <a:avLst/>
            </a:prstGeom>
          </p:spPr>
        </p:pic>
        <p:sp>
          <p:nvSpPr>
            <p:cNvPr id="56" name="TextBox 55"/>
            <p:cNvSpPr txBox="1"/>
            <p:nvPr/>
          </p:nvSpPr>
          <p:spPr>
            <a:xfrm>
              <a:off x="7610031" y="4214949"/>
              <a:ext cx="1332801" cy="307777"/>
            </a:xfrm>
            <a:prstGeom prst="rect">
              <a:avLst/>
            </a:prstGeom>
            <a:noFill/>
          </p:spPr>
          <p:txBody>
            <a:bodyPr wrap="none" rtlCol="0">
              <a:spAutoFit/>
            </a:bodyPr>
            <a:lstStyle/>
            <a:p>
              <a:r>
                <a:rPr lang="en-US" sz="1372" b="1" dirty="0">
                  <a:solidFill>
                    <a:srgbClr val="404040"/>
                  </a:solidFill>
                </a:rPr>
                <a:t>Table Storage</a:t>
              </a:r>
              <a:endParaRPr lang="en-US" sz="1372" dirty="0">
                <a:solidFill>
                  <a:srgbClr val="404040"/>
                </a:solidFill>
              </a:endParaRPr>
            </a:p>
          </p:txBody>
        </p:sp>
      </p:grpSp>
      <p:sp>
        <p:nvSpPr>
          <p:cNvPr id="57" name="Left Brace 56"/>
          <p:cNvSpPr/>
          <p:nvPr/>
        </p:nvSpPr>
        <p:spPr>
          <a:xfrm>
            <a:off x="8706589" y="1915590"/>
            <a:ext cx="224106" cy="3877102"/>
          </a:xfrm>
          <a:prstGeom prst="leftBrace">
            <a:avLst>
              <a:gd name="adj1" fmla="val 66025"/>
              <a:gd name="adj2" fmla="val 48444"/>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solidFill>
                <a:srgbClr val="404040"/>
              </a:solidFill>
            </a:endParaRPr>
          </a:p>
        </p:txBody>
      </p:sp>
      <p:sp>
        <p:nvSpPr>
          <p:cNvPr id="58" name="TextBox 57"/>
          <p:cNvSpPr txBox="1"/>
          <p:nvPr/>
        </p:nvSpPr>
        <p:spPr>
          <a:xfrm>
            <a:off x="1868256" y="3917505"/>
            <a:ext cx="717795" cy="301727"/>
          </a:xfrm>
          <a:prstGeom prst="rect">
            <a:avLst/>
          </a:prstGeom>
          <a:noFill/>
        </p:spPr>
        <p:txBody>
          <a:bodyPr wrap="none" rtlCol="0">
            <a:spAutoFit/>
          </a:bodyPr>
          <a:lstStyle/>
          <a:p>
            <a:r>
              <a:rPr lang="en-US" sz="1372" b="1" dirty="0">
                <a:solidFill>
                  <a:srgbClr val="404040"/>
                </a:solidFill>
              </a:rPr>
              <a:t>SQLite</a:t>
            </a:r>
            <a:endParaRPr lang="en-US" sz="1372" dirty="0">
              <a:solidFill>
                <a:srgbClr val="404040"/>
              </a:solidFill>
            </a:endParaRPr>
          </a:p>
        </p:txBody>
      </p:sp>
      <p:sp>
        <p:nvSpPr>
          <p:cNvPr id="59" name="TextBox 58"/>
          <p:cNvSpPr txBox="1"/>
          <p:nvPr/>
        </p:nvSpPr>
        <p:spPr>
          <a:xfrm>
            <a:off x="3003886" y="4178278"/>
            <a:ext cx="1641351" cy="301727"/>
          </a:xfrm>
          <a:prstGeom prst="rect">
            <a:avLst/>
          </a:prstGeom>
          <a:noFill/>
        </p:spPr>
        <p:txBody>
          <a:bodyPr wrap="square" rtlCol="0">
            <a:spAutoFit/>
          </a:bodyPr>
          <a:lstStyle/>
          <a:p>
            <a:r>
              <a:rPr lang="en-US" sz="1372" b="1" dirty="0">
                <a:solidFill>
                  <a:srgbClr val="404040"/>
                </a:solidFill>
              </a:rPr>
              <a:t>Explicit Push</a:t>
            </a:r>
            <a:r>
              <a:rPr lang="en-US" sz="1372" dirty="0">
                <a:solidFill>
                  <a:srgbClr val="404040"/>
                </a:solidFill>
              </a:rPr>
              <a:t>/</a:t>
            </a:r>
            <a:r>
              <a:rPr lang="en-US" sz="1372" b="1" dirty="0">
                <a:solidFill>
                  <a:srgbClr val="404040"/>
                </a:solidFill>
              </a:rPr>
              <a:t>Pull</a:t>
            </a:r>
          </a:p>
        </p:txBody>
      </p:sp>
      <p:grpSp>
        <p:nvGrpSpPr>
          <p:cNvPr id="61" name="Group 60"/>
          <p:cNvGrpSpPr/>
          <p:nvPr/>
        </p:nvGrpSpPr>
        <p:grpSpPr>
          <a:xfrm>
            <a:off x="1255529" y="2658042"/>
            <a:ext cx="2086436" cy="357278"/>
            <a:chOff x="6564419" y="2733995"/>
            <a:chExt cx="2128273" cy="364442"/>
          </a:xfrm>
        </p:grpSpPr>
        <p:sp>
          <p:nvSpPr>
            <p:cNvPr id="62" name="Lightning Bolt 61"/>
            <p:cNvSpPr/>
            <p:nvPr/>
          </p:nvSpPr>
          <p:spPr bwMode="auto">
            <a:xfrm>
              <a:off x="6564419" y="2733995"/>
              <a:ext cx="312291" cy="364442"/>
            </a:xfrm>
            <a:prstGeom prst="lightningBol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3" name="TextBox 62"/>
            <p:cNvSpPr txBox="1"/>
            <p:nvPr/>
          </p:nvSpPr>
          <p:spPr>
            <a:xfrm>
              <a:off x="6876710" y="2757017"/>
              <a:ext cx="1815982" cy="307777"/>
            </a:xfrm>
            <a:prstGeom prst="rect">
              <a:avLst/>
            </a:prstGeom>
            <a:noFill/>
          </p:spPr>
          <p:txBody>
            <a:bodyPr wrap="square" rtlCol="0">
              <a:spAutoFit/>
            </a:bodyPr>
            <a:lstStyle/>
            <a:p>
              <a:r>
                <a:rPr lang="en-US" sz="1372" b="1" dirty="0">
                  <a:solidFill>
                    <a:srgbClr val="404040"/>
                  </a:solidFill>
                </a:rPr>
                <a:t>Conflict resolution</a:t>
              </a:r>
            </a:p>
          </p:txBody>
        </p:sp>
      </p:grpSp>
    </p:spTree>
    <p:extLst>
      <p:ext uri="{BB962C8B-B14F-4D97-AF65-F5344CB8AC3E}">
        <p14:creationId xmlns:p14="http://schemas.microsoft.com/office/powerpoint/2010/main" val="117970095"/>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Offline Sync: Potential Uses</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3600" dirty="0" smtClean="0">
                <a:solidFill>
                  <a:srgbClr val="FFC000"/>
                </a:solidFill>
              </a:rPr>
              <a:t>Improve </a:t>
            </a:r>
            <a:r>
              <a:rPr lang="en-US" sz="3600" dirty="0">
                <a:solidFill>
                  <a:srgbClr val="FFC000"/>
                </a:solidFill>
              </a:rPr>
              <a:t>app responsiveness</a:t>
            </a:r>
            <a:r>
              <a:rPr lang="en-US" sz="3600" dirty="0"/>
              <a:t> by caching server data locally on the device</a:t>
            </a:r>
          </a:p>
          <a:p>
            <a:r>
              <a:rPr lang="en-US" sz="3600" dirty="0" smtClean="0">
                <a:solidFill>
                  <a:srgbClr val="FFC000"/>
                </a:solidFill>
              </a:rPr>
              <a:t>Make </a:t>
            </a:r>
            <a:r>
              <a:rPr lang="en-US" sz="3600" dirty="0">
                <a:solidFill>
                  <a:srgbClr val="FFC000"/>
                </a:solidFill>
              </a:rPr>
              <a:t>apps resilient </a:t>
            </a:r>
            <a:r>
              <a:rPr lang="en-US" sz="3600" dirty="0"/>
              <a:t>against intermittent network connectivity</a:t>
            </a:r>
          </a:p>
          <a:p>
            <a:r>
              <a:rPr lang="en-US" sz="3600" dirty="0" smtClean="0"/>
              <a:t>Allow </a:t>
            </a:r>
            <a:r>
              <a:rPr lang="en-US" sz="3600" dirty="0"/>
              <a:t>end-users to create and modify data even when there is </a:t>
            </a:r>
            <a:r>
              <a:rPr lang="en-US" sz="3600" dirty="0">
                <a:solidFill>
                  <a:srgbClr val="FFC000"/>
                </a:solidFill>
              </a:rPr>
              <a:t>no network access</a:t>
            </a:r>
            <a:r>
              <a:rPr lang="en-US" sz="3600" dirty="0"/>
              <a:t>, supporting scenarios with little or no connectivity</a:t>
            </a:r>
          </a:p>
          <a:p>
            <a:r>
              <a:rPr lang="en-US" sz="3600" dirty="0" smtClean="0">
                <a:solidFill>
                  <a:srgbClr val="FFC000"/>
                </a:solidFill>
              </a:rPr>
              <a:t>Sync </a:t>
            </a:r>
            <a:r>
              <a:rPr lang="en-US" sz="3600" dirty="0">
                <a:solidFill>
                  <a:srgbClr val="FFC000"/>
                </a:solidFill>
              </a:rPr>
              <a:t>data across multiple devices </a:t>
            </a:r>
            <a:r>
              <a:rPr lang="en-US" sz="3600" dirty="0"/>
              <a:t>and detect conflicts when the same record is modified by two </a:t>
            </a:r>
            <a:r>
              <a:rPr lang="en-US" sz="3600" dirty="0" smtClean="0"/>
              <a:t>devices</a:t>
            </a:r>
            <a:endParaRPr lang="en-US" sz="3600" dirty="0"/>
          </a:p>
        </p:txBody>
      </p:sp>
    </p:spTree>
    <p:extLst>
      <p:ext uri="{BB962C8B-B14F-4D97-AF65-F5344CB8AC3E}">
        <p14:creationId xmlns:p14="http://schemas.microsoft.com/office/powerpoint/2010/main" val="395463015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Scheduler</a:t>
            </a:r>
          </a:p>
        </p:txBody>
      </p:sp>
    </p:spTree>
    <p:extLst>
      <p:ext uri="{BB962C8B-B14F-4D97-AF65-F5344CB8AC3E}">
        <p14:creationId xmlns:p14="http://schemas.microsoft.com/office/powerpoint/2010/main" val="217342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What is Mobile Services?</a:t>
            </a:r>
            <a:endParaRPr lang="en-US" dirty="0"/>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0317" y="2599241"/>
            <a:ext cx="2871528" cy="2871528"/>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8723" y="2226796"/>
            <a:ext cx="780288" cy="780288"/>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37856" y="3183269"/>
            <a:ext cx="780288" cy="780288"/>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0932" y="3634778"/>
            <a:ext cx="780288" cy="780288"/>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7857" y="4077790"/>
            <a:ext cx="780288" cy="780288"/>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37856" y="5191481"/>
            <a:ext cx="780288" cy="780288"/>
          </a:xfrm>
          <a:prstGeom prst="rect">
            <a:avLst/>
          </a:prstGeom>
        </p:spPr>
      </p:pic>
      <p:pic>
        <p:nvPicPr>
          <p:cNvPr id="19" name="Picture 18" descr="SQL Database (Windows Azure).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37855" y="1290163"/>
            <a:ext cx="780288" cy="780288"/>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7024" y="2634409"/>
            <a:ext cx="780288" cy="780288"/>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7024" y="4646870"/>
            <a:ext cx="780288" cy="780288"/>
          </a:xfrm>
          <a:prstGeom prst="rect">
            <a:avLst/>
          </a:prstGeom>
        </p:spPr>
      </p:pic>
      <p:sp>
        <p:nvSpPr>
          <p:cNvPr id="24" name="Left-Right Arrow 23"/>
          <p:cNvSpPr/>
          <p:nvPr/>
        </p:nvSpPr>
        <p:spPr>
          <a:xfrm>
            <a:off x="1445846" y="3634154"/>
            <a:ext cx="3614616" cy="80107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8930051" y="1388962"/>
            <a:ext cx="3056061" cy="584776"/>
          </a:xfrm>
          <a:prstGeom prst="rect">
            <a:avLst/>
          </a:prstGeom>
          <a:noFill/>
        </p:spPr>
        <p:txBody>
          <a:bodyPr wrap="square" rtlCol="0">
            <a:spAutoFit/>
          </a:bodyPr>
          <a:lstStyle/>
          <a:p>
            <a:r>
              <a:rPr lang="en-US" sz="3200" dirty="0" smtClean="0"/>
              <a:t>Storage</a:t>
            </a:r>
            <a:endParaRPr lang="en-US" sz="4000" dirty="0"/>
          </a:p>
        </p:txBody>
      </p:sp>
      <p:sp>
        <p:nvSpPr>
          <p:cNvPr id="25" name="TextBox 24"/>
          <p:cNvSpPr txBox="1"/>
          <p:nvPr/>
        </p:nvSpPr>
        <p:spPr>
          <a:xfrm>
            <a:off x="8923694" y="2335057"/>
            <a:ext cx="3056061" cy="584776"/>
          </a:xfrm>
          <a:prstGeom prst="rect">
            <a:avLst/>
          </a:prstGeom>
          <a:noFill/>
        </p:spPr>
        <p:txBody>
          <a:bodyPr wrap="square" rtlCol="0">
            <a:spAutoFit/>
          </a:bodyPr>
          <a:lstStyle/>
          <a:p>
            <a:r>
              <a:rPr lang="en-US" sz="3200" dirty="0" smtClean="0"/>
              <a:t>Authentication</a:t>
            </a:r>
            <a:endParaRPr lang="en-US" sz="3200" dirty="0"/>
          </a:p>
        </p:txBody>
      </p:sp>
      <p:sp>
        <p:nvSpPr>
          <p:cNvPr id="27" name="TextBox 26"/>
          <p:cNvSpPr txBox="1"/>
          <p:nvPr/>
        </p:nvSpPr>
        <p:spPr>
          <a:xfrm>
            <a:off x="8937493" y="3201781"/>
            <a:ext cx="3056061" cy="584776"/>
          </a:xfrm>
          <a:prstGeom prst="rect">
            <a:avLst/>
          </a:prstGeom>
          <a:noFill/>
        </p:spPr>
        <p:txBody>
          <a:bodyPr wrap="square" rtlCol="0">
            <a:spAutoFit/>
          </a:bodyPr>
          <a:lstStyle/>
          <a:p>
            <a:r>
              <a:rPr lang="en-US" sz="3200" dirty="0" smtClean="0"/>
              <a:t>Logic</a:t>
            </a:r>
            <a:endParaRPr lang="en-US" sz="3200" dirty="0"/>
          </a:p>
        </p:txBody>
      </p:sp>
      <p:sp>
        <p:nvSpPr>
          <p:cNvPr id="28" name="TextBox 27"/>
          <p:cNvSpPr txBox="1"/>
          <p:nvPr/>
        </p:nvSpPr>
        <p:spPr>
          <a:xfrm>
            <a:off x="8937182" y="4174058"/>
            <a:ext cx="3056061" cy="584776"/>
          </a:xfrm>
          <a:prstGeom prst="rect">
            <a:avLst/>
          </a:prstGeom>
          <a:noFill/>
        </p:spPr>
        <p:txBody>
          <a:bodyPr wrap="square" rtlCol="0">
            <a:spAutoFit/>
          </a:bodyPr>
          <a:lstStyle/>
          <a:p>
            <a:r>
              <a:rPr lang="en-US" sz="3200" dirty="0" smtClean="0"/>
              <a:t>Push</a:t>
            </a:r>
            <a:endParaRPr lang="en-US" sz="3200" dirty="0"/>
          </a:p>
        </p:txBody>
      </p:sp>
      <p:sp>
        <p:nvSpPr>
          <p:cNvPr id="29" name="TextBox 28"/>
          <p:cNvSpPr txBox="1"/>
          <p:nvPr/>
        </p:nvSpPr>
        <p:spPr>
          <a:xfrm>
            <a:off x="8937182" y="5285228"/>
            <a:ext cx="3056061" cy="584776"/>
          </a:xfrm>
          <a:prstGeom prst="rect">
            <a:avLst/>
          </a:prstGeom>
          <a:noFill/>
        </p:spPr>
        <p:txBody>
          <a:bodyPr wrap="square" rtlCol="0">
            <a:spAutoFit/>
          </a:bodyPr>
          <a:lstStyle/>
          <a:p>
            <a:r>
              <a:rPr lang="en-US" sz="3200" dirty="0" smtClean="0"/>
              <a:t>Scheduler</a:t>
            </a:r>
            <a:endParaRPr lang="en-US" sz="3200" dirty="0"/>
          </a:p>
        </p:txBody>
      </p:sp>
    </p:spTree>
    <p:extLst>
      <p:ext uri="{BB962C8B-B14F-4D97-AF65-F5344CB8AC3E}">
        <p14:creationId xmlns:p14="http://schemas.microsoft.com/office/powerpoint/2010/main" val="8026286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2"/>
          </p:nvPr>
        </p:nvSpPr>
        <p:spPr>
          <a:xfrm>
            <a:off x="2700168" y="3786415"/>
            <a:ext cx="6748632" cy="950913"/>
          </a:xfrm>
        </p:spPr>
        <p:txBody>
          <a:bodyPr>
            <a:noAutofit/>
          </a:bodyPr>
          <a:lstStyle/>
          <a:p>
            <a:r>
              <a:rPr lang="en-US" sz="2800" dirty="0" smtClean="0"/>
              <a:t>Executes a script on defined schedule</a:t>
            </a:r>
          </a:p>
          <a:p>
            <a:r>
              <a:rPr lang="en-US" sz="2800" dirty="0" smtClean="0"/>
              <a:t>Can be run on demand</a:t>
            </a:r>
          </a:p>
          <a:p>
            <a:r>
              <a:rPr lang="en-US" sz="2800" dirty="0" smtClean="0"/>
              <a:t>Ideal for any backend data processing job</a:t>
            </a:r>
          </a:p>
          <a:p>
            <a:r>
              <a:rPr lang="en-US" sz="2800" dirty="0" smtClean="0"/>
              <a:t>Length / frequency based of Mobile Service tier</a:t>
            </a:r>
            <a:endParaRPr lang="en-US" sz="2000" dirty="0"/>
          </a:p>
        </p:txBody>
      </p:sp>
      <p:sp>
        <p:nvSpPr>
          <p:cNvPr id="2" name="Title 1"/>
          <p:cNvSpPr>
            <a:spLocks noGrp="1"/>
          </p:cNvSpPr>
          <p:nvPr>
            <p:ph type="title"/>
          </p:nvPr>
        </p:nvSpPr>
        <p:spPr/>
        <p:txBody>
          <a:bodyPr/>
          <a:lstStyle/>
          <a:p>
            <a:r>
              <a:rPr lang="en-US" dirty="0" smtClean="0"/>
              <a:t>Scheduled Jobs</a:t>
            </a:r>
            <a:endParaRPr lang="en-US" dirty="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30</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3227906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Script Source Control</a:t>
            </a:r>
            <a:endParaRPr lang="en-US" dirty="0"/>
          </a:p>
        </p:txBody>
      </p:sp>
      <p:sp>
        <p:nvSpPr>
          <p:cNvPr id="3" name="TextBox 2"/>
          <p:cNvSpPr txBox="1"/>
          <p:nvPr/>
        </p:nvSpPr>
        <p:spPr>
          <a:xfrm>
            <a:off x="4167357" y="2658870"/>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94950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Script Source Control</a:t>
            </a:r>
            <a:endParaRPr lang="en-US" dirty="0"/>
          </a:p>
        </p:txBody>
      </p:sp>
      <p:sp>
        <p:nvSpPr>
          <p:cNvPr id="3" name="Content Placeholder 2"/>
          <p:cNvSpPr>
            <a:spLocks noGrp="1"/>
          </p:cNvSpPr>
          <p:nvPr>
            <p:ph sz="quarter" idx="10"/>
          </p:nvPr>
        </p:nvSpPr>
        <p:spPr/>
        <p:txBody>
          <a:bodyPr>
            <a:noAutofit/>
          </a:bodyPr>
          <a:lstStyle/>
          <a:p>
            <a:r>
              <a:rPr lang="en-US" sz="2800" dirty="0" smtClean="0"/>
              <a:t>Creates a </a:t>
            </a:r>
            <a:r>
              <a:rPr lang="en-US" sz="2800" dirty="0" err="1" smtClean="0"/>
              <a:t>Git</a:t>
            </a:r>
            <a:r>
              <a:rPr lang="en-US" sz="2800" dirty="0" smtClean="0"/>
              <a:t> repo in Azure</a:t>
            </a:r>
          </a:p>
          <a:p>
            <a:r>
              <a:rPr lang="en-US" sz="2800" dirty="0" smtClean="0"/>
              <a:t>Node.js only, turned on </a:t>
            </a:r>
            <a:r>
              <a:rPr lang="en-US" sz="2800" smtClean="0"/>
              <a:t>by default</a:t>
            </a:r>
            <a:endParaRPr lang="en-US" sz="2800" dirty="0" smtClean="0"/>
          </a:p>
          <a:p>
            <a:r>
              <a:rPr lang="en-US" sz="2800" dirty="0" smtClean="0"/>
              <a:t>Access table, scheduler, custom API, shared scripts and permissions</a:t>
            </a:r>
          </a:p>
          <a:p>
            <a:r>
              <a:rPr lang="en-US" sz="2800" dirty="0" smtClean="0"/>
              <a:t>Pushing changes triggers a redeploy of your Mobile Service</a:t>
            </a:r>
          </a:p>
          <a:p>
            <a:r>
              <a:rPr lang="en-US" sz="2800" dirty="0" smtClean="0"/>
              <a:t>Enables installing NPM modules (for Node </a:t>
            </a:r>
            <a:r>
              <a:rPr lang="en-US" sz="2800" dirty="0" err="1" smtClean="0"/>
              <a:t>backends</a:t>
            </a:r>
            <a:r>
              <a:rPr lang="en-US" sz="2800" dirty="0" smtClean="0"/>
              <a:t>)</a:t>
            </a:r>
          </a:p>
          <a:p>
            <a:endParaRPr lang="en-US" sz="2800" dirty="0"/>
          </a:p>
          <a:p>
            <a:r>
              <a:rPr lang="en-US" sz="2800" dirty="0" smtClean="0"/>
              <a:t>Shared Scripts</a:t>
            </a:r>
            <a:endParaRPr lang="en-US" sz="1600" dirty="0"/>
          </a:p>
          <a:p>
            <a:pPr lvl="1"/>
            <a:r>
              <a:rPr lang="en-US" sz="2400" dirty="0" smtClean="0"/>
              <a:t>Create scripts that can be used from all other scripts in your Service</a:t>
            </a:r>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32</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2441193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Diagnostics, Logging &amp; Scale</a:t>
            </a:r>
            <a:endParaRPr lang="en-US" dirty="0"/>
          </a:p>
        </p:txBody>
      </p:sp>
      <p:sp>
        <p:nvSpPr>
          <p:cNvPr id="3" name="TextBox 2"/>
          <p:cNvSpPr txBox="1"/>
          <p:nvPr/>
        </p:nvSpPr>
        <p:spPr>
          <a:xfrm>
            <a:off x="4167357" y="2658870"/>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957752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Diagnostics, Logging &amp; Scale</a:t>
            </a:r>
            <a:endParaRPr lang="en-US" dirty="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34</a:t>
            </a:fld>
            <a:endParaRPr lang="en-US"/>
          </a:p>
        </p:txBody>
      </p:sp>
      <p:sp>
        <p:nvSpPr>
          <p:cNvPr id="5" name="Rectangle 4"/>
          <p:cNvSpPr/>
          <p:nvPr/>
        </p:nvSpPr>
        <p:spPr>
          <a:xfrm>
            <a:off x="1700503" y="772603"/>
            <a:ext cx="3846891" cy="1187518"/>
          </a:xfrm>
          <a:prstGeom prst="rect">
            <a:avLst/>
          </a:prstGeom>
          <a:solidFill>
            <a:srgbClr val="028B0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API Calls, # of Devices, Data Out</a:t>
            </a:r>
            <a:endParaRPr lang="en-US" sz="2400" dirty="0"/>
          </a:p>
        </p:txBody>
      </p:sp>
      <p:sp>
        <p:nvSpPr>
          <p:cNvPr id="6" name="Rectangle 5"/>
          <p:cNvSpPr/>
          <p:nvPr/>
        </p:nvSpPr>
        <p:spPr>
          <a:xfrm>
            <a:off x="6647951" y="769258"/>
            <a:ext cx="3846891" cy="1187518"/>
          </a:xfrm>
          <a:prstGeom prst="rect">
            <a:avLst/>
          </a:prstGeom>
          <a:solidFill>
            <a:srgbClr val="9B4F9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Console Logging (auto error logging)</a:t>
            </a:r>
            <a:endParaRPr lang="en-US" sz="2400" dirty="0"/>
          </a:p>
        </p:txBody>
      </p:sp>
      <p:sp>
        <p:nvSpPr>
          <p:cNvPr id="7" name="Rectangle 6"/>
          <p:cNvSpPr/>
          <p:nvPr/>
        </p:nvSpPr>
        <p:spPr>
          <a:xfrm>
            <a:off x="1697159" y="2341465"/>
            <a:ext cx="3846891" cy="1187518"/>
          </a:xfrm>
          <a:prstGeom prst="rect">
            <a:avLst/>
          </a:prstGeom>
          <a:solidFill>
            <a:srgbClr val="0E2C5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Scale Service Based off API Calls</a:t>
            </a:r>
            <a:endParaRPr lang="en-US" sz="2400" dirty="0"/>
          </a:p>
        </p:txBody>
      </p:sp>
      <p:sp>
        <p:nvSpPr>
          <p:cNvPr id="8" name="Rectangle 7"/>
          <p:cNvSpPr/>
          <p:nvPr/>
        </p:nvSpPr>
        <p:spPr>
          <a:xfrm>
            <a:off x="6644606" y="2338120"/>
            <a:ext cx="3846891" cy="1187518"/>
          </a:xfrm>
          <a:prstGeom prst="rect">
            <a:avLst/>
          </a:prstGeom>
          <a:solidFill>
            <a:srgbClr val="BA141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Auto-scale to Save Money</a:t>
            </a:r>
            <a:endParaRPr lang="en-US" sz="2400" dirty="0"/>
          </a:p>
        </p:txBody>
      </p:sp>
      <p:sp>
        <p:nvSpPr>
          <p:cNvPr id="9" name="Rectangle 8"/>
          <p:cNvSpPr/>
          <p:nvPr/>
        </p:nvSpPr>
        <p:spPr>
          <a:xfrm>
            <a:off x="1697158" y="3896948"/>
            <a:ext cx="3846891" cy="1187518"/>
          </a:xfrm>
          <a:prstGeom prst="rect">
            <a:avLst/>
          </a:prstGeom>
          <a:solidFill>
            <a:srgbClr val="DE7B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Free Tier for Mobile </a:t>
            </a:r>
            <a:endParaRPr lang="en-US" sz="2400" dirty="0"/>
          </a:p>
        </p:txBody>
      </p:sp>
      <p:sp>
        <p:nvSpPr>
          <p:cNvPr id="10" name="Rectangle 9"/>
          <p:cNvSpPr/>
          <p:nvPr/>
        </p:nvSpPr>
        <p:spPr>
          <a:xfrm>
            <a:off x="6644605" y="3893603"/>
            <a:ext cx="3846891" cy="1187518"/>
          </a:xfrm>
          <a:prstGeom prst="rect">
            <a:avLst/>
          </a:prstGeom>
          <a:solidFill>
            <a:srgbClr val="5234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Free Tier for SQL</a:t>
            </a:r>
            <a:endParaRPr lang="en-US" sz="2400" dirty="0"/>
          </a:p>
        </p:txBody>
      </p:sp>
    </p:spTree>
    <p:extLst>
      <p:ext uri="{BB962C8B-B14F-4D97-AF65-F5344CB8AC3E}">
        <p14:creationId xmlns:p14="http://schemas.microsoft.com/office/powerpoint/2010/main" val="3906648737"/>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4294967295"/>
          </p:nvPr>
        </p:nvSpPr>
        <p:spPr>
          <a:xfrm>
            <a:off x="1157288" y="3359150"/>
            <a:ext cx="11034712" cy="3213100"/>
          </a:xfrm>
          <a:prstGeom prst="rect">
            <a:avLst/>
          </a:prstGeom>
        </p:spPr>
        <p:txBody>
          <a:bodyPr>
            <a:noAutofit/>
          </a:bodyPr>
          <a:lstStyle/>
          <a:p>
            <a:r>
              <a:rPr lang="en-US" sz="4000" dirty="0" smtClean="0">
                <a:solidFill>
                  <a:srgbClr val="92D050"/>
                </a:solidFill>
                <a:latin typeface="+mj-lt"/>
                <a:sym typeface="Wingdings" panose="05000000000000000000" pitchFamily="2" charset="2"/>
              </a:rPr>
              <a:t> </a:t>
            </a:r>
            <a:r>
              <a:rPr lang="en-US" sz="4000" dirty="0" smtClean="0">
                <a:latin typeface="+mj-lt"/>
              </a:rPr>
              <a:t>Free: 500k calls / month / subscription</a:t>
            </a:r>
          </a:p>
          <a:p>
            <a:r>
              <a:rPr lang="en-US" sz="4000" dirty="0" smtClean="0">
                <a:solidFill>
                  <a:srgbClr val="92D050"/>
                </a:solidFill>
                <a:latin typeface="+mj-lt"/>
                <a:sym typeface="Wingdings" panose="05000000000000000000" pitchFamily="2" charset="2"/>
              </a:rPr>
              <a:t> </a:t>
            </a:r>
            <a:r>
              <a:rPr lang="en-US" sz="4000" dirty="0" smtClean="0">
                <a:solidFill>
                  <a:schemeClr val="bg1"/>
                </a:solidFill>
                <a:latin typeface="+mj-lt"/>
              </a:rPr>
              <a:t>Basic: 1.5M calls / unit (6) / month</a:t>
            </a:r>
          </a:p>
          <a:p>
            <a:r>
              <a:rPr lang="en-US" sz="4000" dirty="0" smtClean="0">
                <a:solidFill>
                  <a:srgbClr val="92D050"/>
                </a:solidFill>
                <a:latin typeface="+mj-lt"/>
                <a:sym typeface="Wingdings" panose="05000000000000000000" pitchFamily="2" charset="2"/>
              </a:rPr>
              <a:t> </a:t>
            </a:r>
            <a:r>
              <a:rPr lang="en-US" sz="4000" dirty="0" smtClean="0">
                <a:solidFill>
                  <a:schemeClr val="bg1"/>
                </a:solidFill>
                <a:latin typeface="+mj-lt"/>
                <a:sym typeface="Wingdings" panose="05000000000000000000" pitchFamily="2" charset="2"/>
              </a:rPr>
              <a:t>Standard: 15M calls / unit (10) / month</a:t>
            </a:r>
            <a:endParaRPr lang="en-US" sz="4000" dirty="0" smtClean="0">
              <a:solidFill>
                <a:schemeClr val="bg1"/>
              </a:solidFill>
              <a:latin typeface="+mj-lt"/>
            </a:endParaRPr>
          </a:p>
        </p:txBody>
      </p:sp>
      <p:sp>
        <p:nvSpPr>
          <p:cNvPr id="5" name="Title 4"/>
          <p:cNvSpPr>
            <a:spLocks noGrp="1"/>
          </p:cNvSpPr>
          <p:nvPr>
            <p:ph type="ctrTitle" idx="4294967295"/>
          </p:nvPr>
        </p:nvSpPr>
        <p:spPr>
          <a:xfrm>
            <a:off x="1157288" y="638175"/>
            <a:ext cx="11034712" cy="2387600"/>
          </a:xfrm>
          <a:prstGeom prst="rect">
            <a:avLst/>
          </a:prstGeom>
        </p:spPr>
        <p:txBody>
          <a:bodyPr>
            <a:normAutofit/>
          </a:bodyPr>
          <a:lstStyle/>
          <a:p>
            <a:r>
              <a:rPr lang="en-US" sz="8000" dirty="0"/>
              <a:t>Mobile Service Scaling</a:t>
            </a:r>
          </a:p>
        </p:txBody>
      </p:sp>
      <p:sp>
        <p:nvSpPr>
          <p:cNvPr id="4" name="TextBox 3"/>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560085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a:t>Leaving Free Mode and Turning on </a:t>
            </a:r>
            <a:r>
              <a:rPr lang="en-US" dirty="0" err="1"/>
              <a:t>AutoScale</a:t>
            </a:r>
            <a:r>
              <a:rPr lang="en-US" dirty="0"/>
              <a:t/>
            </a:r>
            <a:br>
              <a:rPr lang="en-US" dirty="0"/>
            </a:br>
            <a:endParaRPr lang="en-US" dirty="0"/>
          </a:p>
        </p:txBody>
      </p:sp>
    </p:spTree>
    <p:extLst>
      <p:ext uri="{BB962C8B-B14F-4D97-AF65-F5344CB8AC3E}">
        <p14:creationId xmlns:p14="http://schemas.microsoft.com/office/powerpoint/2010/main" val="1578116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Command </a:t>
            </a:r>
            <a:r>
              <a:rPr lang="en-US" dirty="0" smtClean="0"/>
              <a:t>Line Interface</a:t>
            </a:r>
            <a:endParaRPr lang="en-US" dirty="0"/>
          </a:p>
        </p:txBody>
      </p:sp>
    </p:spTree>
    <p:extLst>
      <p:ext uri="{BB962C8B-B14F-4D97-AF65-F5344CB8AC3E}">
        <p14:creationId xmlns:p14="http://schemas.microsoft.com/office/powerpoint/2010/main" val="121864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CLI</a:t>
            </a:r>
            <a:endParaRPr lang="en-US" dirty="0"/>
          </a:p>
        </p:txBody>
      </p:sp>
      <p:sp>
        <p:nvSpPr>
          <p:cNvPr id="5" name="Rectangle 4"/>
          <p:cNvSpPr/>
          <p:nvPr/>
        </p:nvSpPr>
        <p:spPr>
          <a:xfrm>
            <a:off x="1024600" y="1397232"/>
            <a:ext cx="4438435" cy="1370125"/>
          </a:xfrm>
          <a:prstGeom prst="rect">
            <a:avLst/>
          </a:prstGeom>
          <a:solidFill>
            <a:srgbClr val="DE7B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Create / Delete Services</a:t>
            </a:r>
            <a:endParaRPr lang="en-US" sz="2800" dirty="0"/>
          </a:p>
        </p:txBody>
      </p:sp>
      <p:sp>
        <p:nvSpPr>
          <p:cNvPr id="6" name="Rectangle 5"/>
          <p:cNvSpPr/>
          <p:nvPr/>
        </p:nvSpPr>
        <p:spPr>
          <a:xfrm>
            <a:off x="6732826" y="1393373"/>
            <a:ext cx="4438435" cy="1370125"/>
          </a:xfrm>
          <a:prstGeom prst="rect">
            <a:avLst/>
          </a:prstGeom>
          <a:solidFill>
            <a:srgbClr val="028B0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Inspect / Delete Table Data</a:t>
            </a:r>
            <a:endParaRPr lang="en-US" sz="2800" dirty="0"/>
          </a:p>
        </p:txBody>
      </p:sp>
      <p:sp>
        <p:nvSpPr>
          <p:cNvPr id="7" name="Rectangle 6"/>
          <p:cNvSpPr/>
          <p:nvPr/>
        </p:nvSpPr>
        <p:spPr>
          <a:xfrm>
            <a:off x="1020741" y="3207341"/>
            <a:ext cx="4438435" cy="1370125"/>
          </a:xfrm>
          <a:prstGeom prst="rect">
            <a:avLst/>
          </a:prstGeom>
          <a:solidFill>
            <a:srgbClr val="5234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Create / Update / Delete Tables and Permissions</a:t>
            </a:r>
            <a:endParaRPr lang="en-US" sz="2800" dirty="0"/>
          </a:p>
        </p:txBody>
      </p:sp>
      <p:sp>
        <p:nvSpPr>
          <p:cNvPr id="8" name="Rectangle 7"/>
          <p:cNvSpPr/>
          <p:nvPr/>
        </p:nvSpPr>
        <p:spPr>
          <a:xfrm>
            <a:off x="6728967" y="3203482"/>
            <a:ext cx="4438435" cy="1370125"/>
          </a:xfrm>
          <a:prstGeom prst="rect">
            <a:avLst/>
          </a:prstGeom>
          <a:solidFill>
            <a:srgbClr val="BA141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Create / Upload / Delete Scripts</a:t>
            </a:r>
            <a:endParaRPr lang="en-US" sz="2800" dirty="0"/>
          </a:p>
        </p:txBody>
      </p:sp>
      <p:sp>
        <p:nvSpPr>
          <p:cNvPr id="9" name="Rectangle 8"/>
          <p:cNvSpPr/>
          <p:nvPr/>
        </p:nvSpPr>
        <p:spPr>
          <a:xfrm>
            <a:off x="1020740" y="5002014"/>
            <a:ext cx="4438435" cy="1370125"/>
          </a:xfrm>
          <a:prstGeom prst="rect">
            <a:avLst/>
          </a:prstGeom>
          <a:solidFill>
            <a:srgbClr val="0E2C5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Scale Up / Down Services</a:t>
            </a:r>
            <a:endParaRPr lang="en-US" sz="2800" dirty="0"/>
          </a:p>
        </p:txBody>
      </p:sp>
      <p:sp>
        <p:nvSpPr>
          <p:cNvPr id="10" name="Rectangle 9"/>
          <p:cNvSpPr/>
          <p:nvPr/>
        </p:nvSpPr>
        <p:spPr>
          <a:xfrm>
            <a:off x="6728966" y="4998155"/>
            <a:ext cx="4438435" cy="1370125"/>
          </a:xfrm>
          <a:prstGeom prst="rect">
            <a:avLst/>
          </a:prstGeom>
          <a:solidFill>
            <a:srgbClr val="F15A2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Much More Across Azure</a:t>
            </a:r>
            <a:endParaRPr lang="en-US" sz="2800" dirty="0"/>
          </a:p>
        </p:txBody>
      </p:sp>
    </p:spTree>
    <p:extLst>
      <p:ext uri="{BB962C8B-B14F-4D97-AF65-F5344CB8AC3E}">
        <p14:creationId xmlns:p14="http://schemas.microsoft.com/office/powerpoint/2010/main" val="3378020005"/>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Using the CLI</a:t>
            </a:r>
            <a:endParaRPr lang="en-US" dirty="0"/>
          </a:p>
        </p:txBody>
      </p:sp>
    </p:spTree>
    <p:extLst>
      <p:ext uri="{BB962C8B-B14F-4D97-AF65-F5344CB8AC3E}">
        <p14:creationId xmlns:p14="http://schemas.microsoft.com/office/powerpoint/2010/main" val="346193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Your First Mobile Service</a:t>
            </a:r>
            <a:endParaRPr lang="en-US" dirty="0"/>
          </a:p>
        </p:txBody>
      </p:sp>
    </p:spTree>
    <p:extLst>
      <p:ext uri="{BB962C8B-B14F-4D97-AF65-F5344CB8AC3E}">
        <p14:creationId xmlns:p14="http://schemas.microsoft.com/office/powerpoint/2010/main" val="3437886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40</a:t>
            </a:fld>
            <a:endParaRPr lang="en-US"/>
          </a:p>
        </p:txBody>
      </p:sp>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Mobile Service Tiers</a:t>
            </a:r>
            <a:endParaRPr lang="en-US" dirty="0"/>
          </a:p>
        </p:txBody>
      </p:sp>
      <p:sp>
        <p:nvSpPr>
          <p:cNvPr id="7" name="Rectangle 6"/>
          <p:cNvSpPr/>
          <p:nvPr/>
        </p:nvSpPr>
        <p:spPr bwMode="auto">
          <a:xfrm>
            <a:off x="591496" y="1522174"/>
            <a:ext cx="6727714" cy="912581"/>
          </a:xfrm>
          <a:prstGeom prst="rect">
            <a:avLst/>
          </a:prstGeom>
          <a:solidFill>
            <a:srgbClr val="9B4F96"/>
          </a:solidFill>
          <a:ln w="9525" cap="flat" cmpd="sng" algn="ctr">
            <a:noFill/>
            <a:prstDash val="solid"/>
            <a:headEnd type="none" w="med" len="med"/>
            <a:tailEnd type="none" w="med" len="med"/>
          </a:ln>
          <a:effectLst/>
        </p:spPr>
        <p:txBody>
          <a:bodyPr vert="horz" wrap="square" lIns="186556" tIns="93278" rIns="93278" bIns="93278" numCol="1" rtlCol="0" anchor="b" anchorCtr="0" compatLnSpc="1">
            <a:prstTxWarp prst="textNoShape">
              <a:avLst/>
            </a:prstTxWarp>
          </a:bodyPr>
          <a:lstStyle/>
          <a:p>
            <a:pPr defTabSz="932779">
              <a:lnSpc>
                <a:spcPct val="90000"/>
              </a:lnSpc>
              <a:buSzPct val="90000"/>
              <a:defRPr/>
            </a:pPr>
            <a:r>
              <a:rPr lang="en-US" sz="3000" kern="0" dirty="0" smtClean="0">
                <a:gradFill>
                  <a:gsLst>
                    <a:gs pos="85000">
                      <a:srgbClr val="FFFFFF"/>
                    </a:gs>
                    <a:gs pos="0">
                      <a:srgbClr val="FFFFFF"/>
                    </a:gs>
                  </a:gsLst>
                  <a:lin ang="5400000" scaled="0"/>
                </a:gradFill>
                <a:latin typeface="Segoe UI Light" pitchFamily="34" charset="0"/>
              </a:rPr>
              <a:t>usage &amp; </a:t>
            </a:r>
            <a:r>
              <a:rPr lang="en-US" sz="3000" kern="0" dirty="0">
                <a:gradFill>
                  <a:gsLst>
                    <a:gs pos="85000">
                      <a:srgbClr val="FFFFFF"/>
                    </a:gs>
                    <a:gs pos="0">
                      <a:srgbClr val="FFFFFF"/>
                    </a:gs>
                  </a:gsLst>
                  <a:lin ang="5400000" scaled="0"/>
                </a:gradFill>
                <a:latin typeface="Segoe UI Light" pitchFamily="34" charset="0"/>
              </a:rPr>
              <a:t/>
            </a:r>
            <a:br>
              <a:rPr lang="en-US" sz="3000" kern="0" dirty="0">
                <a:gradFill>
                  <a:gsLst>
                    <a:gs pos="85000">
                      <a:srgbClr val="FFFFFF"/>
                    </a:gs>
                    <a:gs pos="0">
                      <a:srgbClr val="FFFFFF"/>
                    </a:gs>
                  </a:gsLst>
                  <a:lin ang="5400000" scaled="0"/>
                </a:gradFill>
                <a:latin typeface="Segoe UI Light" pitchFamily="34" charset="0"/>
              </a:rPr>
            </a:br>
            <a:r>
              <a:rPr lang="en-US" sz="3000" kern="0" dirty="0">
                <a:gradFill>
                  <a:gsLst>
                    <a:gs pos="85000">
                      <a:srgbClr val="FFFFFF"/>
                    </a:gs>
                    <a:gs pos="0">
                      <a:srgbClr val="FFFFFF"/>
                    </a:gs>
                  </a:gsLst>
                  <a:lin ang="5400000" scaled="0"/>
                </a:gradFill>
                <a:latin typeface="Segoe UI Light" pitchFamily="34" charset="0"/>
              </a:rPr>
              <a:t>licensing</a:t>
            </a:r>
          </a:p>
        </p:txBody>
      </p:sp>
      <p:sp>
        <p:nvSpPr>
          <p:cNvPr id="9" name="TextBox 8"/>
          <p:cNvSpPr txBox="1"/>
          <p:nvPr/>
        </p:nvSpPr>
        <p:spPr>
          <a:xfrm>
            <a:off x="6244958" y="1597072"/>
            <a:ext cx="378734" cy="775853"/>
          </a:xfrm>
          <a:prstGeom prst="rect">
            <a:avLst/>
          </a:prstGeom>
          <a:noFill/>
        </p:spPr>
        <p:txBody>
          <a:bodyPr wrap="square" lIns="0" tIns="0" rIns="0" bIns="0" rtlCol="0">
            <a:spAutoFit/>
          </a:bodyPr>
          <a:lstStyle/>
          <a:p>
            <a:pPr algn="ctr">
              <a:lnSpc>
                <a:spcPct val="90000"/>
              </a:lnSpc>
              <a:spcBef>
                <a:spcPct val="20000"/>
              </a:spcBef>
              <a:buSzPct val="80000"/>
            </a:pPr>
            <a:r>
              <a:rPr lang="en-US" sz="5500" dirty="0">
                <a:solidFill>
                  <a:schemeClr val="bg1">
                    <a:alpha val="99000"/>
                  </a:schemeClr>
                </a:solidFill>
                <a:latin typeface="Segoe UI Semibold" pitchFamily="34" charset="0"/>
              </a:rPr>
              <a:t>$</a:t>
            </a:r>
          </a:p>
        </p:txBody>
      </p:sp>
      <p:sp>
        <p:nvSpPr>
          <p:cNvPr id="10" name="Rectangle 9"/>
          <p:cNvSpPr/>
          <p:nvPr/>
        </p:nvSpPr>
        <p:spPr bwMode="auto">
          <a:xfrm>
            <a:off x="7864140" y="1517503"/>
            <a:ext cx="4114754" cy="912581"/>
          </a:xfrm>
          <a:prstGeom prst="rect">
            <a:avLst/>
          </a:prstGeom>
          <a:solidFill>
            <a:srgbClr val="9B4F96"/>
          </a:solidFill>
          <a:ln w="9525" cap="flat" cmpd="sng" algn="ctr">
            <a:noFill/>
            <a:prstDash val="solid"/>
            <a:headEnd type="none" w="med" len="med"/>
            <a:tailEnd type="none" w="med" len="med"/>
          </a:ln>
          <a:effectLst/>
        </p:spPr>
        <p:txBody>
          <a:bodyPr vert="horz" wrap="square" lIns="186556" tIns="93278" rIns="93278" bIns="93278" numCol="1" rtlCol="0" anchor="b" anchorCtr="0" compatLnSpc="1">
            <a:prstTxWarp prst="textNoShape">
              <a:avLst/>
            </a:prstTxWarp>
          </a:bodyPr>
          <a:lstStyle/>
          <a:p>
            <a:pPr defTabSz="932779">
              <a:lnSpc>
                <a:spcPct val="90000"/>
              </a:lnSpc>
              <a:buSzPct val="90000"/>
              <a:defRPr/>
            </a:pPr>
            <a:r>
              <a:rPr lang="en-US" sz="3000" kern="0" dirty="0">
                <a:gradFill>
                  <a:gsLst>
                    <a:gs pos="85000">
                      <a:srgbClr val="FFFFFF"/>
                    </a:gs>
                    <a:gs pos="0">
                      <a:srgbClr val="FFFFFF"/>
                    </a:gs>
                  </a:gsLst>
                  <a:lin ang="5400000" scaled="0"/>
                </a:gradFill>
                <a:latin typeface="Segoe UI Light" pitchFamily="34" charset="0"/>
              </a:rPr>
              <a:t>service level agreements</a:t>
            </a:r>
          </a:p>
        </p:txBody>
      </p:sp>
      <p:grpSp>
        <p:nvGrpSpPr>
          <p:cNvPr id="11" name="Group 10"/>
          <p:cNvGrpSpPr/>
          <p:nvPr/>
        </p:nvGrpSpPr>
        <p:grpSpPr bwMode="black">
          <a:xfrm>
            <a:off x="10657203" y="1829528"/>
            <a:ext cx="660711" cy="402185"/>
            <a:chOff x="10387012" y="4179358"/>
            <a:chExt cx="974726" cy="593725"/>
          </a:xfrm>
          <a:solidFill>
            <a:srgbClr val="FFFFFF"/>
          </a:solidFill>
        </p:grpSpPr>
        <p:sp>
          <p:nvSpPr>
            <p:cNvPr id="12" name="Freeform 11"/>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3" name="Freeform 12"/>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13"/>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14"/>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15"/>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
        <p:nvSpPr>
          <p:cNvPr id="17" name="Content Placeholder 4"/>
          <p:cNvSpPr txBox="1">
            <a:spLocks/>
          </p:cNvSpPr>
          <p:nvPr/>
        </p:nvSpPr>
        <p:spPr>
          <a:xfrm>
            <a:off x="7864139" y="2783133"/>
            <a:ext cx="4114755" cy="553998"/>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a:spcBef>
                <a:spcPts val="1836"/>
              </a:spcBef>
            </a:pPr>
            <a:r>
              <a:rPr lang="en-US" sz="1800" b="1" dirty="0" smtClean="0">
                <a:solidFill>
                  <a:srgbClr val="00BCF2"/>
                </a:solidFill>
                <a:latin typeface="+mn-lt"/>
              </a:rPr>
              <a:t>General </a:t>
            </a:r>
            <a:r>
              <a:rPr lang="en-US" sz="1800" b="1" dirty="0">
                <a:solidFill>
                  <a:srgbClr val="00BCF2"/>
                </a:solidFill>
                <a:latin typeface="+mn-lt"/>
              </a:rPr>
              <a:t>Availability</a:t>
            </a:r>
            <a:r>
              <a:rPr lang="en-US" sz="1800" dirty="0">
                <a:solidFill>
                  <a:srgbClr val="696969"/>
                </a:solidFill>
                <a:latin typeface="+mn-lt"/>
              </a:rPr>
              <a:t/>
            </a:r>
            <a:br>
              <a:rPr lang="en-US" sz="1800" dirty="0">
                <a:solidFill>
                  <a:srgbClr val="696969"/>
                </a:solidFill>
                <a:latin typeface="+mn-lt"/>
              </a:rPr>
            </a:br>
            <a:r>
              <a:rPr lang="en-US" sz="1800" dirty="0">
                <a:solidFill>
                  <a:srgbClr val="FFFFFF"/>
                </a:solidFill>
              </a:rPr>
              <a:t>99.9%</a:t>
            </a:r>
          </a:p>
        </p:txBody>
      </p:sp>
      <p:graphicFrame>
        <p:nvGraphicFramePr>
          <p:cNvPr id="18" name="Table 17"/>
          <p:cNvGraphicFramePr>
            <a:graphicFrameLocks noGrp="1"/>
          </p:cNvGraphicFramePr>
          <p:nvPr>
            <p:extLst/>
          </p:nvPr>
        </p:nvGraphicFramePr>
        <p:xfrm>
          <a:off x="549019" y="2674311"/>
          <a:ext cx="6766485" cy="3718536"/>
        </p:xfrm>
        <a:graphic>
          <a:graphicData uri="http://schemas.openxmlformats.org/drawingml/2006/table">
            <a:tbl>
              <a:tblPr firstRow="1" bandRow="1">
                <a:tableStyleId>{7E9639D4-E3E2-4D34-9284-5A2195B3D0D7}</a:tableStyleId>
              </a:tblPr>
              <a:tblGrid>
                <a:gridCol w="1188707">
                  <a:extLst>
                    <a:ext uri="{9D8B030D-6E8A-4147-A177-3AD203B41FA5}">
                      <a16:colId xmlns:a16="http://schemas.microsoft.com/office/drawing/2014/main" val="20000"/>
                    </a:ext>
                  </a:extLst>
                </a:gridCol>
                <a:gridCol w="2011658">
                  <a:extLst>
                    <a:ext uri="{9D8B030D-6E8A-4147-A177-3AD203B41FA5}">
                      <a16:colId xmlns:a16="http://schemas.microsoft.com/office/drawing/2014/main" val="20001"/>
                    </a:ext>
                  </a:extLst>
                </a:gridCol>
                <a:gridCol w="1737340">
                  <a:extLst>
                    <a:ext uri="{9D8B030D-6E8A-4147-A177-3AD203B41FA5}">
                      <a16:colId xmlns:a16="http://schemas.microsoft.com/office/drawing/2014/main" val="20002"/>
                    </a:ext>
                  </a:extLst>
                </a:gridCol>
                <a:gridCol w="1828780">
                  <a:extLst>
                    <a:ext uri="{9D8B030D-6E8A-4147-A177-3AD203B41FA5}">
                      <a16:colId xmlns:a16="http://schemas.microsoft.com/office/drawing/2014/main" val="20003"/>
                    </a:ext>
                  </a:extLst>
                </a:gridCol>
              </a:tblGrid>
              <a:tr h="563874">
                <a:tc>
                  <a:txBody>
                    <a:bodyPr/>
                    <a:lstStyle/>
                    <a:p>
                      <a:endParaRPr lang="en-US" sz="1200" dirty="0"/>
                    </a:p>
                  </a:txBody>
                  <a:tcPr/>
                </a:tc>
                <a:tc>
                  <a:txBody>
                    <a:bodyPr/>
                    <a:lstStyle/>
                    <a:p>
                      <a:pPr algn="ctr"/>
                      <a:r>
                        <a:rPr lang="en-US" sz="1600" dirty="0" smtClean="0"/>
                        <a:t>Free</a:t>
                      </a:r>
                      <a:endParaRPr lang="en-US" sz="1600" dirty="0">
                        <a:solidFill>
                          <a:srgbClr val="FFFFFF"/>
                        </a:solidFill>
                      </a:endParaRPr>
                    </a:p>
                  </a:txBody>
                  <a:tcPr/>
                </a:tc>
                <a:tc>
                  <a:txBody>
                    <a:bodyPr/>
                    <a:lstStyle/>
                    <a:p>
                      <a:pPr algn="ctr"/>
                      <a:r>
                        <a:rPr lang="en-US" sz="1600" dirty="0" smtClean="0"/>
                        <a:t>Basic</a:t>
                      </a:r>
                      <a:endParaRPr lang="en-US" sz="1600" dirty="0">
                        <a:solidFill>
                          <a:srgbClr val="FFFFFF"/>
                        </a:solidFill>
                      </a:endParaRPr>
                    </a:p>
                  </a:txBody>
                  <a:tcPr/>
                </a:tc>
                <a:tc>
                  <a:txBody>
                    <a:bodyPr/>
                    <a:lstStyle/>
                    <a:p>
                      <a:pPr algn="ctr"/>
                      <a:r>
                        <a:rPr lang="en-US" sz="1600" dirty="0" smtClean="0"/>
                        <a:t>Standard</a:t>
                      </a:r>
                      <a:endParaRPr lang="en-US" sz="1600" dirty="0">
                        <a:solidFill>
                          <a:srgbClr val="FFFFFF"/>
                        </a:solidFill>
                      </a:endParaRPr>
                    </a:p>
                  </a:txBody>
                  <a:tcPr/>
                </a:tc>
                <a:extLst>
                  <a:ext uri="{0D108BD9-81ED-4DB2-BD59-A6C34878D82A}">
                    <a16:rowId xmlns:a16="http://schemas.microsoft.com/office/drawing/2014/main" val="10000"/>
                  </a:ext>
                </a:extLst>
              </a:tr>
              <a:tr h="533394">
                <a:tc>
                  <a:txBody>
                    <a:bodyPr/>
                    <a:lstStyle/>
                    <a:p>
                      <a:r>
                        <a:rPr lang="en-US" sz="1400" dirty="0" smtClean="0">
                          <a:solidFill>
                            <a:schemeClr val="tx1">
                              <a:lumMod val="75000"/>
                            </a:schemeClr>
                          </a:solidFill>
                        </a:rPr>
                        <a:t>Usage Restrictions</a:t>
                      </a:r>
                      <a:endParaRPr lang="en-US" sz="1400" dirty="0">
                        <a:solidFill>
                          <a:schemeClr val="tx1">
                            <a:lumMod val="75000"/>
                          </a:schemeClr>
                        </a:solidFill>
                      </a:endParaRPr>
                    </a:p>
                  </a:txBody>
                  <a:tcPr>
                    <a:solidFill>
                      <a:schemeClr val="bg1"/>
                    </a:solidFill>
                  </a:tcPr>
                </a:tc>
                <a:tc>
                  <a:txBody>
                    <a:bodyPr/>
                    <a:lstStyle/>
                    <a:p>
                      <a:pPr algn="ctr"/>
                      <a:r>
                        <a:rPr lang="en-US" sz="1400" baseline="0" dirty="0" smtClean="0">
                          <a:solidFill>
                            <a:schemeClr val="tx1">
                              <a:lumMod val="75000"/>
                            </a:schemeClr>
                          </a:solidFill>
                        </a:rPr>
                        <a:t>Up to 10 services,</a:t>
                      </a:r>
                    </a:p>
                    <a:p>
                      <a:pPr algn="ctr"/>
                      <a:r>
                        <a:rPr lang="en-US" sz="1400" baseline="0" dirty="0" smtClean="0">
                          <a:solidFill>
                            <a:schemeClr val="tx1">
                              <a:lumMod val="75000"/>
                            </a:schemeClr>
                          </a:solidFill>
                        </a:rPr>
                        <a:t>Up to 500 Active Devices*</a:t>
                      </a:r>
                      <a:endParaRPr lang="en-US" sz="1400" dirty="0">
                        <a:solidFill>
                          <a:schemeClr val="tx1">
                            <a:lumMod val="75000"/>
                          </a:schemeClr>
                        </a:solidFill>
                      </a:endParaRPr>
                    </a:p>
                  </a:txBody>
                  <a:tcPr>
                    <a:solidFill>
                      <a:schemeClr val="bg1"/>
                    </a:solidFill>
                  </a:tcPr>
                </a:tc>
                <a:tc>
                  <a:txBody>
                    <a:bodyPr/>
                    <a:lstStyle/>
                    <a:p>
                      <a:pPr algn="ctr"/>
                      <a:r>
                        <a:rPr lang="en-US" sz="1400" dirty="0" smtClean="0">
                          <a:solidFill>
                            <a:schemeClr val="tx1">
                              <a:lumMod val="75000"/>
                            </a:schemeClr>
                          </a:solidFill>
                        </a:rPr>
                        <a:t>N/A</a:t>
                      </a:r>
                    </a:p>
                  </a:txBody>
                  <a:tcPr>
                    <a:solidFill>
                      <a:schemeClr val="bg1"/>
                    </a:solidFill>
                  </a:tcPr>
                </a:tc>
                <a:tc>
                  <a:txBody>
                    <a:bodyPr/>
                    <a:lstStyle/>
                    <a:p>
                      <a:pPr algn="ctr"/>
                      <a:r>
                        <a:rPr lang="en-US" sz="1400" dirty="0" smtClean="0">
                          <a:solidFill>
                            <a:schemeClr val="tx1">
                              <a:lumMod val="75000"/>
                            </a:schemeClr>
                          </a:solidFill>
                        </a:rPr>
                        <a:t>N/A</a:t>
                      </a:r>
                    </a:p>
                  </a:txBody>
                  <a:tcPr>
                    <a:solidFill>
                      <a:schemeClr val="bg1"/>
                    </a:solidFill>
                  </a:tcPr>
                </a:tc>
                <a:extLst>
                  <a:ext uri="{0D108BD9-81ED-4DB2-BD59-A6C34878D82A}">
                    <a16:rowId xmlns:a16="http://schemas.microsoft.com/office/drawing/2014/main" val="10001"/>
                  </a:ext>
                </a:extLst>
              </a:tr>
              <a:tr h="563874">
                <a:tc>
                  <a:txBody>
                    <a:bodyPr/>
                    <a:lstStyle/>
                    <a:p>
                      <a:r>
                        <a:rPr lang="en-US" sz="1400" dirty="0" smtClean="0">
                          <a:solidFill>
                            <a:schemeClr val="tx1">
                              <a:lumMod val="75000"/>
                            </a:schemeClr>
                          </a:solidFill>
                        </a:rPr>
                        <a:t>API Calls</a:t>
                      </a:r>
                      <a:endParaRPr lang="en-US" sz="1400" dirty="0">
                        <a:solidFill>
                          <a:schemeClr val="tx1">
                            <a:lumMod val="75000"/>
                          </a:schemeClr>
                        </a:solidFill>
                      </a:endParaRPr>
                    </a:p>
                  </a:txBody>
                  <a:tcPr>
                    <a:solidFill>
                      <a:schemeClr val="bg1"/>
                    </a:solidFill>
                  </a:tcPr>
                </a:tc>
                <a:tc>
                  <a:txBody>
                    <a:bodyPr/>
                    <a:lstStyle/>
                    <a:p>
                      <a:pPr algn="ctr"/>
                      <a:r>
                        <a:rPr lang="en-US" sz="1400" dirty="0" smtClean="0">
                          <a:solidFill>
                            <a:schemeClr val="tx1">
                              <a:lumMod val="75000"/>
                            </a:schemeClr>
                          </a:solidFill>
                        </a:rPr>
                        <a:t>500K</a:t>
                      </a:r>
                      <a:r>
                        <a:rPr lang="en-US" sz="1400" baseline="0" dirty="0" smtClean="0">
                          <a:solidFill>
                            <a:schemeClr val="tx1">
                              <a:lumMod val="75000"/>
                            </a:schemeClr>
                          </a:solidFill>
                        </a:rPr>
                        <a:t> </a:t>
                      </a:r>
                    </a:p>
                    <a:p>
                      <a:pPr algn="ctr"/>
                      <a:r>
                        <a:rPr lang="en-US" sz="1400" baseline="0" dirty="0" smtClean="0">
                          <a:solidFill>
                            <a:schemeClr val="tx1">
                              <a:lumMod val="75000"/>
                            </a:schemeClr>
                          </a:solidFill>
                        </a:rPr>
                        <a:t>(per </a:t>
                      </a:r>
                      <a:r>
                        <a:rPr lang="en-US" sz="1400" dirty="0" smtClean="0">
                          <a:solidFill>
                            <a:schemeClr val="tx1">
                              <a:lumMod val="75000"/>
                            </a:schemeClr>
                          </a:solidFill>
                        </a:rPr>
                        <a:t>subscription)</a:t>
                      </a:r>
                      <a:endParaRPr lang="en-US" sz="1400" dirty="0">
                        <a:solidFill>
                          <a:schemeClr val="tx1">
                            <a:lumMod val="75000"/>
                          </a:schemeClr>
                        </a:solidFill>
                      </a:endParaRPr>
                    </a:p>
                  </a:txBody>
                  <a:tcPr>
                    <a:solidFill>
                      <a:schemeClr val="bg1"/>
                    </a:solidFill>
                  </a:tcPr>
                </a:tc>
                <a:tc>
                  <a:txBody>
                    <a:bodyPr/>
                    <a:lstStyle/>
                    <a:p>
                      <a:pPr algn="ctr"/>
                      <a:r>
                        <a:rPr lang="en-US" sz="1400" dirty="0" smtClean="0">
                          <a:solidFill>
                            <a:schemeClr val="tx1">
                              <a:lumMod val="75000"/>
                            </a:schemeClr>
                          </a:solidFill>
                        </a:rPr>
                        <a:t>1.5M</a:t>
                      </a:r>
                    </a:p>
                    <a:p>
                      <a:pPr algn="ctr"/>
                      <a:r>
                        <a:rPr lang="en-US" sz="1400" dirty="0" smtClean="0">
                          <a:solidFill>
                            <a:schemeClr val="tx1">
                              <a:lumMod val="75000"/>
                            </a:schemeClr>
                          </a:solidFill>
                        </a:rPr>
                        <a:t>(per unit)</a:t>
                      </a:r>
                      <a:endParaRPr lang="en-US" sz="1400" dirty="0">
                        <a:solidFill>
                          <a:schemeClr val="tx1">
                            <a:lumMod val="75000"/>
                          </a:schemeClr>
                        </a:solidFill>
                      </a:endParaRPr>
                    </a:p>
                  </a:txBody>
                  <a:tcPr>
                    <a:solidFill>
                      <a:schemeClr val="bg1"/>
                    </a:solidFill>
                  </a:tcPr>
                </a:tc>
                <a:tc>
                  <a:txBody>
                    <a:bodyPr/>
                    <a:lstStyle/>
                    <a:p>
                      <a:pPr algn="ctr"/>
                      <a:r>
                        <a:rPr lang="en-US" sz="1400" dirty="0" smtClean="0">
                          <a:solidFill>
                            <a:schemeClr val="tx1">
                              <a:lumMod val="75000"/>
                            </a:schemeClr>
                          </a:solidFill>
                        </a:rPr>
                        <a:t>15M</a:t>
                      </a:r>
                    </a:p>
                    <a:p>
                      <a:pPr algn="ctr"/>
                      <a:r>
                        <a:rPr lang="en-US" sz="1400" dirty="0" smtClean="0">
                          <a:solidFill>
                            <a:schemeClr val="tx1">
                              <a:lumMod val="75000"/>
                            </a:schemeClr>
                          </a:solidFill>
                        </a:rPr>
                        <a:t>(per</a:t>
                      </a:r>
                      <a:r>
                        <a:rPr lang="en-US" sz="1400" baseline="0" dirty="0" smtClean="0">
                          <a:solidFill>
                            <a:schemeClr val="tx1">
                              <a:lumMod val="75000"/>
                            </a:schemeClr>
                          </a:solidFill>
                        </a:rPr>
                        <a:t> unit)</a:t>
                      </a:r>
                    </a:p>
                  </a:txBody>
                  <a:tcPr>
                    <a:solidFill>
                      <a:schemeClr val="bg1"/>
                    </a:solidFill>
                  </a:tcPr>
                </a:tc>
                <a:extLst>
                  <a:ext uri="{0D108BD9-81ED-4DB2-BD59-A6C34878D82A}">
                    <a16:rowId xmlns:a16="http://schemas.microsoft.com/office/drawing/2014/main" val="10002"/>
                  </a:ext>
                </a:extLst>
              </a:tr>
              <a:tr h="563874">
                <a:tc>
                  <a:txBody>
                    <a:bodyPr/>
                    <a:lstStyle/>
                    <a:p>
                      <a:r>
                        <a:rPr lang="en-US" sz="1400" dirty="0" smtClean="0">
                          <a:solidFill>
                            <a:schemeClr val="tx1">
                              <a:lumMod val="75000"/>
                            </a:schemeClr>
                          </a:solidFill>
                        </a:rPr>
                        <a:t>Scale</a:t>
                      </a:r>
                      <a:endParaRPr lang="en-US" sz="1400" dirty="0">
                        <a:solidFill>
                          <a:schemeClr val="tx1">
                            <a:lumMod val="75000"/>
                          </a:schemeClr>
                        </a:solidFill>
                      </a:endParaRPr>
                    </a:p>
                  </a:txBody>
                  <a:tcPr>
                    <a:solidFill>
                      <a:schemeClr val="bg1"/>
                    </a:solidFill>
                  </a:tcPr>
                </a:tc>
                <a:tc>
                  <a:txBody>
                    <a:bodyPr/>
                    <a:lstStyle/>
                    <a:p>
                      <a:pPr algn="ctr"/>
                      <a:r>
                        <a:rPr lang="en-US" sz="1400" dirty="0" smtClean="0">
                          <a:solidFill>
                            <a:schemeClr val="tx1">
                              <a:lumMod val="75000"/>
                            </a:schemeClr>
                          </a:solidFill>
                        </a:rPr>
                        <a:t>N/A</a:t>
                      </a:r>
                      <a:endParaRPr lang="en-US" sz="1400" b="1" dirty="0">
                        <a:solidFill>
                          <a:schemeClr val="tx1">
                            <a:lumMod val="75000"/>
                          </a:schemeClr>
                        </a:solidFill>
                      </a:endParaRPr>
                    </a:p>
                  </a:txBody>
                  <a:tcPr>
                    <a:solidFill>
                      <a:schemeClr val="bg1"/>
                    </a:solidFill>
                  </a:tcPr>
                </a:tc>
                <a:tc>
                  <a:txBody>
                    <a:bodyPr/>
                    <a:lstStyle/>
                    <a:p>
                      <a:pPr algn="ctr"/>
                      <a:r>
                        <a:rPr lang="en-US" sz="1400" dirty="0" smtClean="0">
                          <a:solidFill>
                            <a:schemeClr val="tx1">
                              <a:lumMod val="75000"/>
                            </a:schemeClr>
                          </a:solidFill>
                        </a:rPr>
                        <a:t>Up to 6  (in portal)</a:t>
                      </a:r>
                      <a:endParaRPr lang="en-US" sz="1400" b="1" dirty="0">
                        <a:solidFill>
                          <a:schemeClr val="tx1">
                            <a:lumMod val="75000"/>
                          </a:schemeClr>
                        </a:solidFill>
                      </a:endParaRPr>
                    </a:p>
                  </a:txBody>
                  <a:tcPr>
                    <a:solidFill>
                      <a:schemeClr val="bg1"/>
                    </a:solidFill>
                  </a:tcPr>
                </a:tc>
                <a:tc>
                  <a:txBody>
                    <a:bodyPr/>
                    <a:lstStyle/>
                    <a:p>
                      <a:pPr algn="ctr"/>
                      <a:r>
                        <a:rPr lang="en-US" sz="1400" dirty="0" smtClean="0">
                          <a:solidFill>
                            <a:schemeClr val="tx1">
                              <a:lumMod val="75000"/>
                            </a:schemeClr>
                          </a:solidFill>
                        </a:rPr>
                        <a:t>Up to 10  (in portal)</a:t>
                      </a:r>
                      <a:endParaRPr lang="en-US" sz="1400" b="1" dirty="0">
                        <a:solidFill>
                          <a:schemeClr val="tx1">
                            <a:lumMod val="75000"/>
                          </a:schemeClr>
                        </a:solidFill>
                      </a:endParaRPr>
                    </a:p>
                  </a:txBody>
                  <a:tcPr>
                    <a:solidFill>
                      <a:schemeClr val="bg1"/>
                    </a:solidFill>
                  </a:tcPr>
                </a:tc>
                <a:extLst>
                  <a:ext uri="{0D108BD9-81ED-4DB2-BD59-A6C34878D82A}">
                    <a16:rowId xmlns:a16="http://schemas.microsoft.com/office/drawing/2014/main" val="10003"/>
                  </a:ext>
                </a:extLst>
              </a:tr>
              <a:tr h="563874">
                <a:tc>
                  <a:txBody>
                    <a:bodyPr/>
                    <a:lstStyle/>
                    <a:p>
                      <a:r>
                        <a:rPr lang="en-US" sz="1400" dirty="0" smtClean="0">
                          <a:solidFill>
                            <a:schemeClr val="tx1">
                              <a:lumMod val="75000"/>
                            </a:schemeClr>
                          </a:solidFill>
                        </a:rPr>
                        <a:t>Scheduled Jobs</a:t>
                      </a:r>
                      <a:endParaRPr lang="en-US" sz="1400" dirty="0">
                        <a:solidFill>
                          <a:schemeClr val="tx1">
                            <a:lumMod val="75000"/>
                          </a:schemeClr>
                        </a:solidFill>
                      </a:endParaRPr>
                    </a:p>
                  </a:txBody>
                  <a:tcPr>
                    <a:solidFill>
                      <a:schemeClr val="bg1"/>
                    </a:solidFill>
                  </a:tcPr>
                </a:tc>
                <a:tc>
                  <a:txBody>
                    <a:bodyPr/>
                    <a:lstStyle/>
                    <a:p>
                      <a:pPr algn="ctr"/>
                      <a:r>
                        <a:rPr lang="en-US" sz="1400" dirty="0" smtClean="0">
                          <a:solidFill>
                            <a:schemeClr val="tx1">
                              <a:lumMod val="75000"/>
                            </a:schemeClr>
                          </a:solidFill>
                        </a:rPr>
                        <a:t>Limited</a:t>
                      </a:r>
                      <a:endParaRPr lang="en-US" sz="1400" b="1" dirty="0">
                        <a:solidFill>
                          <a:schemeClr val="tx1">
                            <a:lumMod val="75000"/>
                          </a:schemeClr>
                        </a:solidFill>
                      </a:endParaRPr>
                    </a:p>
                  </a:txBody>
                  <a:tcPr>
                    <a:solidFill>
                      <a:schemeClr val="bg1"/>
                    </a:solidFill>
                  </a:tcPr>
                </a:tc>
                <a:tc>
                  <a:txBody>
                    <a:bodyPr/>
                    <a:lstStyle/>
                    <a:p>
                      <a:pPr algn="ctr"/>
                      <a:r>
                        <a:rPr lang="en-US" sz="1400" dirty="0" smtClean="0">
                          <a:solidFill>
                            <a:schemeClr val="tx1">
                              <a:lumMod val="75000"/>
                            </a:schemeClr>
                          </a:solidFill>
                        </a:rPr>
                        <a:t>Included</a:t>
                      </a:r>
                      <a:endParaRPr lang="en-US" sz="1400" b="1" dirty="0">
                        <a:solidFill>
                          <a:schemeClr val="tx1">
                            <a:lumMod val="75000"/>
                          </a:schemeClr>
                        </a:solidFill>
                      </a:endParaRPr>
                    </a:p>
                  </a:txBody>
                  <a:tcPr>
                    <a:solidFill>
                      <a:schemeClr val="bg1"/>
                    </a:solidFill>
                  </a:tcPr>
                </a:tc>
                <a:tc>
                  <a:txBody>
                    <a:bodyPr/>
                    <a:lstStyle/>
                    <a:p>
                      <a:pPr algn="ctr"/>
                      <a:r>
                        <a:rPr lang="en-US" sz="1400" dirty="0" smtClean="0">
                          <a:solidFill>
                            <a:schemeClr val="tx1">
                              <a:lumMod val="75000"/>
                            </a:schemeClr>
                          </a:solidFill>
                        </a:rPr>
                        <a:t>Included</a:t>
                      </a:r>
                      <a:endParaRPr lang="en-US" sz="1400" b="1" dirty="0">
                        <a:solidFill>
                          <a:schemeClr val="tx1">
                            <a:lumMod val="75000"/>
                          </a:schemeClr>
                        </a:solidFill>
                      </a:endParaRPr>
                    </a:p>
                  </a:txBody>
                  <a:tcPr>
                    <a:solidFill>
                      <a:schemeClr val="bg1"/>
                    </a:solidFill>
                  </a:tcPr>
                </a:tc>
                <a:extLst>
                  <a:ext uri="{0D108BD9-81ED-4DB2-BD59-A6C34878D82A}">
                    <a16:rowId xmlns:a16="http://schemas.microsoft.com/office/drawing/2014/main" val="10004"/>
                  </a:ext>
                </a:extLst>
              </a:tr>
              <a:tr h="563874">
                <a:tc>
                  <a:txBody>
                    <a:bodyPr/>
                    <a:lstStyle/>
                    <a:p>
                      <a:r>
                        <a:rPr lang="en-US" sz="1400" dirty="0" smtClean="0">
                          <a:solidFill>
                            <a:schemeClr val="tx1">
                              <a:lumMod val="75000"/>
                            </a:schemeClr>
                          </a:solidFill>
                        </a:rPr>
                        <a:t>SQL Database</a:t>
                      </a:r>
                      <a:r>
                        <a:rPr lang="en-US" sz="1400" baseline="0" dirty="0" smtClean="0">
                          <a:solidFill>
                            <a:schemeClr val="tx1">
                              <a:lumMod val="75000"/>
                            </a:schemeClr>
                          </a:solidFill>
                        </a:rPr>
                        <a:t> </a:t>
                      </a:r>
                    </a:p>
                    <a:p>
                      <a:r>
                        <a:rPr lang="en-US" sz="1400" baseline="0" dirty="0" smtClean="0">
                          <a:solidFill>
                            <a:schemeClr val="tx1">
                              <a:lumMod val="75000"/>
                            </a:schemeClr>
                          </a:solidFill>
                        </a:rPr>
                        <a:t>(required)</a:t>
                      </a:r>
                      <a:endParaRPr lang="en-US" sz="1400" dirty="0">
                        <a:solidFill>
                          <a:schemeClr val="tx1">
                            <a:lumMod val="75000"/>
                          </a:schemeClr>
                        </a:solidFill>
                      </a:endParaRPr>
                    </a:p>
                  </a:txBody>
                  <a:tcPr>
                    <a:solidFill>
                      <a:schemeClr val="bg1"/>
                    </a:solidFill>
                  </a:tcPr>
                </a:tc>
                <a:tc>
                  <a:txBody>
                    <a:bodyPr/>
                    <a:lstStyle/>
                    <a:p>
                      <a:pPr algn="ctr"/>
                      <a:r>
                        <a:rPr lang="en-US" sz="1400" dirty="0" smtClean="0">
                          <a:solidFill>
                            <a:schemeClr val="tx1">
                              <a:lumMod val="75000"/>
                            </a:schemeClr>
                          </a:solidFill>
                        </a:rPr>
                        <a:t>20MB free DB</a:t>
                      </a:r>
                      <a:endParaRPr lang="en-US" sz="1400" b="1" dirty="0" smtClean="0">
                        <a:solidFill>
                          <a:schemeClr val="tx1">
                            <a:lumMod val="75000"/>
                          </a:schemeClr>
                        </a:solidFill>
                      </a:endParaRPr>
                    </a:p>
                  </a:txBody>
                  <a:tcPr>
                    <a:solidFill>
                      <a:schemeClr val="bg1"/>
                    </a:solidFill>
                  </a:tcPr>
                </a:tc>
                <a:tc>
                  <a:txBody>
                    <a:bodyPr/>
                    <a:lstStyle/>
                    <a:p>
                      <a:pPr algn="ctr"/>
                      <a:r>
                        <a:rPr lang="en-US" sz="1400" dirty="0" smtClean="0">
                          <a:solidFill>
                            <a:schemeClr val="tx1">
                              <a:lumMod val="75000"/>
                            </a:schemeClr>
                          </a:solidFill>
                        </a:rPr>
                        <a:t>20MB free DB</a:t>
                      </a:r>
                      <a:endParaRPr lang="en-US" sz="1400" b="1" dirty="0" smtClean="0">
                        <a:solidFill>
                          <a:schemeClr val="tx1">
                            <a:lumMod val="75000"/>
                          </a:schemeClr>
                        </a:solidFill>
                      </a:endParaRPr>
                    </a:p>
                  </a:txBody>
                  <a:tcPr>
                    <a:solidFill>
                      <a:schemeClr val="bg1"/>
                    </a:solidFill>
                  </a:tcPr>
                </a:tc>
                <a:tc>
                  <a:txBody>
                    <a:bodyPr/>
                    <a:lstStyle/>
                    <a:p>
                      <a:pPr algn="ctr"/>
                      <a:r>
                        <a:rPr lang="en-US" sz="1400" dirty="0" smtClean="0">
                          <a:solidFill>
                            <a:schemeClr val="tx1">
                              <a:lumMod val="75000"/>
                            </a:schemeClr>
                          </a:solidFill>
                        </a:rPr>
                        <a:t>20MB free DB</a:t>
                      </a:r>
                      <a:endParaRPr lang="en-US" sz="1400" b="1" dirty="0" smtClean="0">
                        <a:solidFill>
                          <a:schemeClr val="tx1">
                            <a:lumMod val="75000"/>
                          </a:schemeClr>
                        </a:solidFill>
                      </a:endParaRPr>
                    </a:p>
                  </a:txBody>
                  <a:tcPr>
                    <a:solidFill>
                      <a:schemeClr val="bg1"/>
                    </a:solidFill>
                  </a:tcPr>
                </a:tc>
                <a:extLst>
                  <a:ext uri="{0D108BD9-81ED-4DB2-BD59-A6C34878D82A}">
                    <a16:rowId xmlns:a16="http://schemas.microsoft.com/office/drawing/2014/main" val="10005"/>
                  </a:ext>
                </a:extLst>
              </a:tr>
            </a:tbl>
          </a:graphicData>
        </a:graphic>
      </p:graphicFrame>
      <p:sp>
        <p:nvSpPr>
          <p:cNvPr id="19" name="TextBox 18"/>
          <p:cNvSpPr txBox="1"/>
          <p:nvPr/>
        </p:nvSpPr>
        <p:spPr>
          <a:xfrm>
            <a:off x="7864139" y="5169095"/>
            <a:ext cx="4114756" cy="755335"/>
          </a:xfrm>
          <a:prstGeom prst="rect">
            <a:avLst/>
          </a:prstGeom>
          <a:noFill/>
        </p:spPr>
        <p:txBody>
          <a:bodyPr wrap="square" lIns="182880" tIns="146304" rIns="182880" bIns="146304" rtlCol="0">
            <a:spAutoFit/>
          </a:bodyPr>
          <a:lstStyle/>
          <a:p>
            <a:pPr>
              <a:lnSpc>
                <a:spcPct val="90000"/>
              </a:lnSpc>
            </a:pPr>
            <a:r>
              <a:rPr lang="en-US" sz="1100" dirty="0" smtClean="0">
                <a:solidFill>
                  <a:srgbClr val="FFFFFF"/>
                </a:solidFill>
              </a:rPr>
              <a:t>*Active </a:t>
            </a:r>
            <a:r>
              <a:rPr lang="en-US" sz="1100" dirty="0">
                <a:solidFill>
                  <a:srgbClr val="FFFFFF"/>
                </a:solidFill>
              </a:rPr>
              <a:t>devices refers to the number of </a:t>
            </a:r>
            <a:r>
              <a:rPr lang="en-US" sz="1100" dirty="0" smtClean="0">
                <a:solidFill>
                  <a:srgbClr val="FFFFFF"/>
                </a:solidFill>
              </a:rPr>
              <a:t>physical devices and emulators that make at least one call to or receive a push notification from your mobile service.</a:t>
            </a:r>
            <a:endParaRPr lang="en-US" sz="1100" dirty="0">
              <a:solidFill>
                <a:srgbClr val="FFFFFF"/>
              </a:solidFill>
            </a:endParaRPr>
          </a:p>
        </p:txBody>
      </p:sp>
    </p:spTree>
    <p:extLst>
      <p:ext uri="{BB962C8B-B14F-4D97-AF65-F5344CB8AC3E}">
        <p14:creationId xmlns:p14="http://schemas.microsoft.com/office/powerpoint/2010/main" val="3401503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smtClean="0"/>
              <a:t>Azure Mobile Services</a:t>
            </a:r>
            <a:endParaRPr lang="en-US" dirty="0"/>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0317" y="2599241"/>
            <a:ext cx="2871528" cy="2871528"/>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8723" y="2226796"/>
            <a:ext cx="780288" cy="780288"/>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37856" y="3183269"/>
            <a:ext cx="780288" cy="780288"/>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0932" y="3634778"/>
            <a:ext cx="780288" cy="780288"/>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7857" y="4077790"/>
            <a:ext cx="780288" cy="780288"/>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37856" y="5191481"/>
            <a:ext cx="780288" cy="780288"/>
          </a:xfrm>
          <a:prstGeom prst="rect">
            <a:avLst/>
          </a:prstGeom>
        </p:spPr>
      </p:pic>
      <p:pic>
        <p:nvPicPr>
          <p:cNvPr id="19" name="Picture 18" descr="SQL Database (Windows Azure).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37855" y="1290163"/>
            <a:ext cx="780288" cy="780288"/>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7024" y="2634409"/>
            <a:ext cx="780288" cy="780288"/>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7024" y="4646870"/>
            <a:ext cx="780288" cy="780288"/>
          </a:xfrm>
          <a:prstGeom prst="rect">
            <a:avLst/>
          </a:prstGeom>
        </p:spPr>
      </p:pic>
      <p:sp>
        <p:nvSpPr>
          <p:cNvPr id="24" name="Left-Right Arrow 23"/>
          <p:cNvSpPr/>
          <p:nvPr/>
        </p:nvSpPr>
        <p:spPr>
          <a:xfrm>
            <a:off x="1445846" y="3634154"/>
            <a:ext cx="3614616" cy="80107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8930051" y="1388962"/>
            <a:ext cx="3056061" cy="584776"/>
          </a:xfrm>
          <a:prstGeom prst="rect">
            <a:avLst/>
          </a:prstGeom>
          <a:noFill/>
        </p:spPr>
        <p:txBody>
          <a:bodyPr wrap="square" rtlCol="0">
            <a:spAutoFit/>
          </a:bodyPr>
          <a:lstStyle/>
          <a:p>
            <a:r>
              <a:rPr lang="en-US" sz="3200" dirty="0" smtClean="0">
                <a:solidFill>
                  <a:schemeClr val="bg1"/>
                </a:solidFill>
              </a:rPr>
              <a:t>Storage</a:t>
            </a:r>
            <a:endParaRPr lang="en-US" sz="4000" dirty="0">
              <a:solidFill>
                <a:schemeClr val="bg1"/>
              </a:solidFill>
            </a:endParaRPr>
          </a:p>
        </p:txBody>
      </p:sp>
      <p:sp>
        <p:nvSpPr>
          <p:cNvPr id="25" name="TextBox 24"/>
          <p:cNvSpPr txBox="1"/>
          <p:nvPr/>
        </p:nvSpPr>
        <p:spPr>
          <a:xfrm>
            <a:off x="8923694" y="2335057"/>
            <a:ext cx="3056061" cy="584776"/>
          </a:xfrm>
          <a:prstGeom prst="rect">
            <a:avLst/>
          </a:prstGeom>
          <a:noFill/>
        </p:spPr>
        <p:txBody>
          <a:bodyPr wrap="square" rtlCol="0">
            <a:spAutoFit/>
          </a:bodyPr>
          <a:lstStyle/>
          <a:p>
            <a:r>
              <a:rPr lang="en-US" sz="3200" dirty="0" smtClean="0">
                <a:solidFill>
                  <a:schemeClr val="bg1"/>
                </a:solidFill>
              </a:rPr>
              <a:t>Authentication</a:t>
            </a:r>
            <a:endParaRPr lang="en-US" sz="3200" dirty="0">
              <a:solidFill>
                <a:schemeClr val="bg1"/>
              </a:solidFill>
            </a:endParaRPr>
          </a:p>
        </p:txBody>
      </p:sp>
      <p:sp>
        <p:nvSpPr>
          <p:cNvPr id="27" name="TextBox 26"/>
          <p:cNvSpPr txBox="1"/>
          <p:nvPr/>
        </p:nvSpPr>
        <p:spPr>
          <a:xfrm>
            <a:off x="8937493" y="3201781"/>
            <a:ext cx="3056061" cy="584776"/>
          </a:xfrm>
          <a:prstGeom prst="rect">
            <a:avLst/>
          </a:prstGeom>
          <a:noFill/>
        </p:spPr>
        <p:txBody>
          <a:bodyPr wrap="square" rtlCol="0">
            <a:spAutoFit/>
          </a:bodyPr>
          <a:lstStyle/>
          <a:p>
            <a:r>
              <a:rPr lang="en-US" sz="3200" dirty="0" smtClean="0">
                <a:solidFill>
                  <a:schemeClr val="bg1"/>
                </a:solidFill>
              </a:rPr>
              <a:t>Logic</a:t>
            </a:r>
            <a:endParaRPr lang="en-US" sz="3200" dirty="0">
              <a:solidFill>
                <a:schemeClr val="bg1"/>
              </a:solidFill>
            </a:endParaRPr>
          </a:p>
        </p:txBody>
      </p:sp>
      <p:sp>
        <p:nvSpPr>
          <p:cNvPr id="28" name="TextBox 27"/>
          <p:cNvSpPr txBox="1"/>
          <p:nvPr/>
        </p:nvSpPr>
        <p:spPr>
          <a:xfrm>
            <a:off x="8937182" y="4174058"/>
            <a:ext cx="3056061" cy="584776"/>
          </a:xfrm>
          <a:prstGeom prst="rect">
            <a:avLst/>
          </a:prstGeom>
          <a:noFill/>
        </p:spPr>
        <p:txBody>
          <a:bodyPr wrap="square" rtlCol="0">
            <a:spAutoFit/>
          </a:bodyPr>
          <a:lstStyle/>
          <a:p>
            <a:r>
              <a:rPr lang="en-US" sz="3200" dirty="0" smtClean="0">
                <a:solidFill>
                  <a:schemeClr val="bg1"/>
                </a:solidFill>
              </a:rPr>
              <a:t>Push</a:t>
            </a:r>
            <a:endParaRPr lang="en-US" sz="3200" dirty="0">
              <a:solidFill>
                <a:schemeClr val="bg1"/>
              </a:solidFill>
            </a:endParaRPr>
          </a:p>
        </p:txBody>
      </p:sp>
      <p:sp>
        <p:nvSpPr>
          <p:cNvPr id="29" name="TextBox 28"/>
          <p:cNvSpPr txBox="1"/>
          <p:nvPr/>
        </p:nvSpPr>
        <p:spPr>
          <a:xfrm>
            <a:off x="8937182" y="5285228"/>
            <a:ext cx="3056061" cy="584776"/>
          </a:xfrm>
          <a:prstGeom prst="rect">
            <a:avLst/>
          </a:prstGeom>
          <a:noFill/>
        </p:spPr>
        <p:txBody>
          <a:bodyPr wrap="square" rtlCol="0">
            <a:spAutoFit/>
          </a:bodyPr>
          <a:lstStyle/>
          <a:p>
            <a:r>
              <a:rPr lang="en-US" sz="3200" dirty="0" smtClean="0">
                <a:solidFill>
                  <a:schemeClr val="bg1"/>
                </a:solidFill>
              </a:rPr>
              <a:t>Scheduler</a:t>
            </a:r>
            <a:endParaRPr lang="en-US" sz="3200" dirty="0">
              <a:solidFill>
                <a:schemeClr val="bg1"/>
              </a:solidFill>
            </a:endParaRPr>
          </a:p>
        </p:txBody>
      </p:sp>
    </p:spTree>
    <p:extLst>
      <p:ext uri="{BB962C8B-B14F-4D97-AF65-F5344CB8AC3E}">
        <p14:creationId xmlns:p14="http://schemas.microsoft.com/office/powerpoint/2010/main" val="29166713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Mobile Services today</a:t>
            </a:r>
          </a:p>
          <a:p>
            <a:endParaRPr lang="en-US" dirty="0"/>
          </a:p>
          <a:p>
            <a:r>
              <a:rPr lang="en-US" dirty="0"/>
              <a:t>Get a FREE Microsoft Azure Trial Account:</a:t>
            </a:r>
          </a:p>
          <a:p>
            <a:r>
              <a:rPr lang="en-US" dirty="0" smtClean="0"/>
              <a:t>	http</a:t>
            </a:r>
            <a:r>
              <a:rPr lang="en-US" dirty="0"/>
              <a:t>://azure.microsoft.com</a:t>
            </a:r>
          </a:p>
          <a:p>
            <a:r>
              <a:rPr lang="en-US" dirty="0"/>
              <a:t>Videos, Tutorials, and More</a:t>
            </a:r>
          </a:p>
          <a:p>
            <a:r>
              <a:rPr lang="en-US" dirty="0" smtClean="0"/>
              <a:t>	http</a:t>
            </a:r>
            <a:r>
              <a:rPr lang="en-US" dirty="0"/>
              <a:t>://azure.microsoft.com/mobile</a:t>
            </a:r>
          </a:p>
          <a:p>
            <a:r>
              <a:rPr lang="en-US" dirty="0"/>
              <a:t>SDK Source Code on GitHub</a:t>
            </a:r>
          </a:p>
          <a:p>
            <a:r>
              <a:rPr lang="en-US" dirty="0" smtClean="0"/>
              <a:t>	</a:t>
            </a:r>
            <a:r>
              <a:rPr lang="en-US" dirty="0" smtClean="0">
                <a:hlinkClick r:id="rId2"/>
              </a:rPr>
              <a:t>https</a:t>
            </a:r>
            <a:r>
              <a:rPr lang="en-US" dirty="0">
                <a:hlinkClick r:id="rId2"/>
              </a:rPr>
              <a:t>://</a:t>
            </a:r>
            <a:r>
              <a:rPr lang="en-US" dirty="0" smtClean="0">
                <a:hlinkClick r:id="rId2"/>
              </a:rPr>
              <a:t>github.com/Azure/azure-mobile-</a:t>
            </a:r>
            <a:r>
              <a:rPr lang="en-US" dirty="0" smtClean="0"/>
              <a:t>	services</a:t>
            </a:r>
          </a:p>
          <a:p>
            <a:endParaRPr lang="en-US" dirty="0" smtClean="0"/>
          </a:p>
          <a:p>
            <a:r>
              <a:rPr lang="en-US" dirty="0" smtClean="0"/>
              <a:t>Questions?:</a:t>
            </a:r>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prstGeom prst="rect">
            <a:avLst/>
          </a:prstGeom>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Structured Storage</a:t>
            </a:r>
            <a:endParaRPr lang="en-US" sz="4800" dirty="0"/>
          </a:p>
        </p:txBody>
      </p:sp>
      <p:sp>
        <p:nvSpPr>
          <p:cNvPr id="3" name="Content Placeholder 2"/>
          <p:cNvSpPr>
            <a:spLocks noGrp="1"/>
          </p:cNvSpPr>
          <p:nvPr>
            <p:ph sz="quarter" idx="10"/>
          </p:nvPr>
        </p:nvSpPr>
        <p:spPr/>
        <p:txBody>
          <a:bodyPr>
            <a:noAutofit/>
          </a:bodyPr>
          <a:lstStyle/>
          <a:p>
            <a:r>
              <a:rPr lang="en-US" sz="2800" dirty="0" smtClean="0"/>
              <a:t>Powered by SQL Database</a:t>
            </a:r>
          </a:p>
          <a:p>
            <a:r>
              <a:rPr lang="en-US" sz="2800" dirty="0" smtClean="0"/>
              <a:t>Supports rich querying capabilities</a:t>
            </a:r>
          </a:p>
          <a:p>
            <a:r>
              <a:rPr lang="en-US" sz="2800" dirty="0" smtClean="0"/>
              <a:t>Dynamic Schematization</a:t>
            </a:r>
          </a:p>
          <a:p>
            <a:r>
              <a:rPr lang="en-US" sz="2800" dirty="0" smtClean="0"/>
              <a:t>Data management in:</a:t>
            </a:r>
          </a:p>
          <a:p>
            <a:pPr lvl="1"/>
            <a:r>
              <a:rPr lang="en-US" sz="2400" dirty="0" smtClean="0"/>
              <a:t>Azure Portal</a:t>
            </a:r>
          </a:p>
          <a:p>
            <a:pPr lvl="1"/>
            <a:r>
              <a:rPr lang="en-US" sz="2400" dirty="0" smtClean="0"/>
              <a:t>SQL Portal (Silverlight)</a:t>
            </a:r>
          </a:p>
          <a:p>
            <a:pPr lvl="1"/>
            <a:r>
              <a:rPr lang="en-US" sz="2400" dirty="0" smtClean="0"/>
              <a:t>SQL Management Studio</a:t>
            </a:r>
          </a:p>
          <a:p>
            <a:pPr lvl="1"/>
            <a:r>
              <a:rPr lang="en-US" sz="2400" dirty="0" smtClean="0"/>
              <a:t>REST API</a:t>
            </a:r>
          </a:p>
          <a:p>
            <a:pPr lvl="1"/>
            <a:r>
              <a:rPr lang="en-US" sz="2400" dirty="0" smtClean="0"/>
              <a:t>Azure CLI Tools</a:t>
            </a:r>
          </a:p>
          <a:p>
            <a:pPr lvl="1"/>
            <a:r>
              <a:rPr lang="en-US" sz="2400" dirty="0" smtClean="0"/>
              <a:t>SQL CLI</a:t>
            </a:r>
            <a:endParaRPr lang="en-US" sz="2400" dirty="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1354475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REST API</a:t>
            </a:r>
            <a:endParaRPr lang="en-US" dirty="0"/>
          </a:p>
        </p:txBody>
      </p:sp>
      <p:sp>
        <p:nvSpPr>
          <p:cNvPr id="9" name="Text Placeholder 8"/>
          <p:cNvSpPr>
            <a:spLocks noGrp="1"/>
          </p:cNvSpPr>
          <p:nvPr>
            <p:ph type="body" sz="quarter" idx="11"/>
          </p:nvPr>
        </p:nvSpPr>
        <p:spPr/>
        <p:txBody>
          <a:bodyPr/>
          <a:lstStyle/>
          <a:p>
            <a:r>
              <a:rPr lang="en-US" sz="2400" dirty="0"/>
              <a:t>Base Endpoint:      	</a:t>
            </a:r>
            <a:r>
              <a:rPr lang="en-US" sz="2400" dirty="0" smtClean="0"/>
              <a:t>https</a:t>
            </a:r>
            <a:r>
              <a:rPr lang="en-US" sz="2400" dirty="0"/>
              <a:t>://MobileService.azure-mobile.net/tables/*</a:t>
            </a:r>
          </a:p>
          <a:p>
            <a:endParaRPr lang="en-US" sz="2400" dirty="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2809617944"/>
              </p:ext>
            </p:extLst>
          </p:nvPr>
        </p:nvGraphicFramePr>
        <p:xfrm>
          <a:off x="563723" y="2317750"/>
          <a:ext cx="11064555" cy="3598340"/>
        </p:xfrm>
        <a:graphic>
          <a:graphicData uri="http://schemas.openxmlformats.org/drawingml/2006/table">
            <a:tbl>
              <a:tblPr firstRow="1" bandRow="1">
                <a:tableStyleId>{5C22544A-7EE6-4342-B048-85BDC9FD1C3A}</a:tableStyleId>
              </a:tblPr>
              <a:tblGrid>
                <a:gridCol w="3688185">
                  <a:extLst>
                    <a:ext uri="{9D8B030D-6E8A-4147-A177-3AD203B41FA5}">
                      <a16:colId xmlns:a16="http://schemas.microsoft.com/office/drawing/2014/main" val="20000"/>
                    </a:ext>
                  </a:extLst>
                </a:gridCol>
                <a:gridCol w="3688185">
                  <a:extLst>
                    <a:ext uri="{9D8B030D-6E8A-4147-A177-3AD203B41FA5}">
                      <a16:colId xmlns:a16="http://schemas.microsoft.com/office/drawing/2014/main" val="20001"/>
                    </a:ext>
                  </a:extLst>
                </a:gridCol>
                <a:gridCol w="3688185">
                  <a:extLst>
                    <a:ext uri="{9D8B030D-6E8A-4147-A177-3AD203B41FA5}">
                      <a16:colId xmlns:a16="http://schemas.microsoft.com/office/drawing/2014/main" val="20002"/>
                    </a:ext>
                  </a:extLst>
                </a:gridCol>
              </a:tblGrid>
              <a:tr h="546166">
                <a:tc>
                  <a:txBody>
                    <a:bodyPr/>
                    <a:lstStyle/>
                    <a:p>
                      <a:r>
                        <a:rPr lang="en-US" sz="2000" b="1" dirty="0" smtClean="0">
                          <a:solidFill>
                            <a:schemeClr val="bg1"/>
                          </a:solidFill>
                        </a:rPr>
                        <a:t>Action</a:t>
                      </a:r>
                      <a:endParaRPr lang="en-US" sz="2000" b="1"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b="1" dirty="0" smtClean="0">
                          <a:solidFill>
                            <a:schemeClr val="bg1"/>
                          </a:solidFill>
                        </a:rPr>
                        <a:t>HTTP Method</a:t>
                      </a:r>
                      <a:endParaRPr lang="en-US" sz="2000" b="1"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b="1" dirty="0" smtClean="0">
                          <a:solidFill>
                            <a:schemeClr val="bg1"/>
                          </a:solidFill>
                        </a:rPr>
                        <a:t>URL Suffix</a:t>
                      </a:r>
                      <a:endParaRPr lang="en-US" sz="2000" b="1"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733220">
                <a:tc>
                  <a:txBody>
                    <a:bodyPr/>
                    <a:lstStyle/>
                    <a:p>
                      <a:r>
                        <a:rPr lang="en-US" sz="1600" b="1" dirty="0" smtClean="0">
                          <a:solidFill>
                            <a:srgbClr val="3C454F"/>
                          </a:solidFill>
                        </a:rPr>
                        <a:t>Create</a:t>
                      </a:r>
                      <a:endParaRPr lang="en-US" sz="1600" b="1"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3C454F"/>
                          </a:solidFill>
                        </a:rPr>
                        <a:t>POST</a:t>
                      </a:r>
                    </a:p>
                    <a:p>
                      <a:endParaRPr lang="en-US" sz="1600" b="1"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3C454F"/>
                          </a:solidFill>
                        </a:rPr>
                        <a:t>/</a:t>
                      </a:r>
                      <a:r>
                        <a:rPr lang="en-US" sz="1600" b="1" dirty="0" err="1" smtClean="0">
                          <a:solidFill>
                            <a:srgbClr val="3C454F"/>
                          </a:solidFill>
                        </a:rPr>
                        <a:t>TodoItem</a:t>
                      </a:r>
                      <a:endParaRPr lang="en-US" sz="1600" b="1" dirty="0" smtClean="0">
                        <a:solidFill>
                          <a:srgbClr val="3C454F"/>
                        </a:solidFill>
                      </a:endParaRPr>
                    </a:p>
                    <a:p>
                      <a:endParaRPr lang="en-US" sz="1600" b="1"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7332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3C454F"/>
                          </a:solidFill>
                        </a:rPr>
                        <a:t>Read</a:t>
                      </a:r>
                    </a:p>
                    <a:p>
                      <a:endParaRPr lang="en-US" sz="1600" b="1"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3C454F"/>
                          </a:solidFill>
                        </a:rPr>
                        <a:t>GET</a:t>
                      </a:r>
                    </a:p>
                    <a:p>
                      <a:endParaRPr lang="en-US" sz="1600" b="1"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3C454F"/>
                          </a:solidFill>
                        </a:rPr>
                        <a:t>/</a:t>
                      </a:r>
                      <a:r>
                        <a:rPr lang="en-US" sz="1600" b="1" dirty="0" err="1" smtClean="0">
                          <a:solidFill>
                            <a:srgbClr val="3C454F"/>
                          </a:solidFill>
                        </a:rPr>
                        <a:t>TodoItem?filter</a:t>
                      </a:r>
                      <a:r>
                        <a:rPr lang="en-US" sz="1600" b="1" dirty="0" smtClean="0">
                          <a:solidFill>
                            <a:srgbClr val="3C454F"/>
                          </a:solidFill>
                        </a:rPr>
                        <a:t>=id%3D42</a:t>
                      </a:r>
                    </a:p>
                    <a:p>
                      <a:endParaRPr lang="en-US" sz="1600" b="1"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7332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3C454F"/>
                          </a:solidFill>
                        </a:rPr>
                        <a:t>Update</a:t>
                      </a:r>
                    </a:p>
                    <a:p>
                      <a:endParaRPr lang="en-US" sz="1600" b="1"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3C454F"/>
                          </a:solidFill>
                        </a:rPr>
                        <a:t>PATCH</a:t>
                      </a:r>
                    </a:p>
                    <a:p>
                      <a:endParaRPr lang="en-US" sz="1600" b="1"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3C454F"/>
                          </a:solidFill>
                        </a:rPr>
                        <a:t>/</a:t>
                      </a:r>
                      <a:r>
                        <a:rPr lang="en-US" sz="1600" b="1" dirty="0" err="1" smtClean="0">
                          <a:solidFill>
                            <a:srgbClr val="3C454F"/>
                          </a:solidFill>
                        </a:rPr>
                        <a:t>TodoItem</a:t>
                      </a:r>
                      <a:r>
                        <a:rPr lang="en-US" sz="1600" b="1" dirty="0" smtClean="0">
                          <a:solidFill>
                            <a:srgbClr val="3C454F"/>
                          </a:solidFill>
                        </a:rPr>
                        <a:t>/id</a:t>
                      </a:r>
                    </a:p>
                    <a:p>
                      <a:endParaRPr lang="en-US" sz="1600" b="1"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733220">
                <a:tc>
                  <a:txBody>
                    <a:bodyPr/>
                    <a:lstStyle/>
                    <a:p>
                      <a:r>
                        <a:rPr lang="en-US" sz="1600" b="1" dirty="0" smtClean="0">
                          <a:solidFill>
                            <a:srgbClr val="3C454F"/>
                          </a:solidFill>
                        </a:rPr>
                        <a:t>Delete</a:t>
                      </a:r>
                      <a:endParaRPr lang="en-US" sz="1600" b="1"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600" b="1" dirty="0" smtClean="0">
                          <a:solidFill>
                            <a:srgbClr val="3C454F"/>
                          </a:solidFill>
                        </a:rPr>
                        <a:t>DELETE</a:t>
                      </a:r>
                      <a:endParaRPr lang="en-US" sz="1600" b="1"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600" b="1" dirty="0" smtClean="0">
                          <a:solidFill>
                            <a:srgbClr val="3C454F"/>
                          </a:solidFill>
                        </a:rPr>
                        <a:t>/</a:t>
                      </a:r>
                      <a:r>
                        <a:rPr lang="en-US" sz="1600" b="1" dirty="0" err="1" smtClean="0">
                          <a:solidFill>
                            <a:srgbClr val="3C454F"/>
                          </a:solidFill>
                        </a:rPr>
                        <a:t>TodoItem</a:t>
                      </a:r>
                      <a:r>
                        <a:rPr lang="en-US" sz="1600" b="1" dirty="0" smtClean="0">
                          <a:solidFill>
                            <a:srgbClr val="3C454F"/>
                          </a:solidFill>
                        </a:rPr>
                        <a:t>/id</a:t>
                      </a:r>
                      <a:endParaRPr lang="en-US" sz="1600" b="1"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938943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JSON to SQL Type Mappings</a:t>
            </a:r>
            <a:endParaRPr lang="en-US" dirty="0"/>
          </a:p>
        </p:txBody>
      </p:sp>
      <p:graphicFrame>
        <p:nvGraphicFramePr>
          <p:cNvPr id="6" name="Table 5"/>
          <p:cNvGraphicFramePr>
            <a:graphicFrameLocks noGrp="1"/>
          </p:cNvGraphicFramePr>
          <p:nvPr>
            <p:extLst/>
          </p:nvPr>
        </p:nvGraphicFramePr>
        <p:xfrm>
          <a:off x="604045" y="1627069"/>
          <a:ext cx="11044710" cy="4512740"/>
        </p:xfrm>
        <a:graphic>
          <a:graphicData uri="http://schemas.openxmlformats.org/drawingml/2006/table">
            <a:tbl>
              <a:tblPr firstRow="1" bandRow="1">
                <a:tableStyleId>{5C22544A-7EE6-4342-B048-85BDC9FD1C3A}</a:tableStyleId>
              </a:tblPr>
              <a:tblGrid>
                <a:gridCol w="5522355">
                  <a:extLst>
                    <a:ext uri="{9D8B030D-6E8A-4147-A177-3AD203B41FA5}">
                      <a16:colId xmlns:a16="http://schemas.microsoft.com/office/drawing/2014/main" val="20000"/>
                    </a:ext>
                  </a:extLst>
                </a:gridCol>
                <a:gridCol w="5522355">
                  <a:extLst>
                    <a:ext uri="{9D8B030D-6E8A-4147-A177-3AD203B41FA5}">
                      <a16:colId xmlns:a16="http://schemas.microsoft.com/office/drawing/2014/main" val="20001"/>
                    </a:ext>
                  </a:extLst>
                </a:gridCol>
              </a:tblGrid>
              <a:tr h="546166">
                <a:tc>
                  <a:txBody>
                    <a:bodyPr/>
                    <a:lstStyle/>
                    <a:p>
                      <a:r>
                        <a:rPr lang="en-US" sz="3200" b="1" dirty="0" smtClean="0">
                          <a:solidFill>
                            <a:schemeClr val="bg1"/>
                          </a:solidFill>
                        </a:rPr>
                        <a:t>JSON Type</a:t>
                      </a:r>
                      <a:endParaRPr lang="en-US" sz="3200" b="1"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3200" b="1" dirty="0" smtClean="0">
                          <a:solidFill>
                            <a:schemeClr val="bg1"/>
                          </a:solidFill>
                        </a:rPr>
                        <a:t>T-SQL Type</a:t>
                      </a:r>
                      <a:endParaRPr lang="en-US" sz="3200" b="1"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733220">
                <a:tc>
                  <a:txBody>
                    <a:bodyPr/>
                    <a:lstStyle/>
                    <a:p>
                      <a:r>
                        <a:rPr lang="en-US" sz="2400" b="1" dirty="0" smtClean="0">
                          <a:solidFill>
                            <a:srgbClr val="3C454F"/>
                          </a:solidFill>
                        </a:rPr>
                        <a:t>Numeric values</a:t>
                      </a:r>
                      <a:r>
                        <a:rPr lang="en-US" sz="2400" b="1" baseline="0" dirty="0" smtClean="0">
                          <a:solidFill>
                            <a:srgbClr val="3C454F"/>
                          </a:solidFill>
                        </a:rPr>
                        <a:t> (integer, decimal, floating point)</a:t>
                      </a:r>
                      <a:endParaRPr lang="en-US" sz="2400" b="1"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smtClean="0">
                          <a:solidFill>
                            <a:srgbClr val="3C454F"/>
                          </a:solidFill>
                        </a:rPr>
                        <a:t>Float(53)</a:t>
                      </a:r>
                    </a:p>
                    <a:p>
                      <a:endParaRPr lang="en-US" sz="2400" b="1"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7332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smtClean="0">
                          <a:solidFill>
                            <a:srgbClr val="3C454F"/>
                          </a:solidFill>
                        </a:rPr>
                        <a:t>Boolean</a:t>
                      </a:r>
                    </a:p>
                    <a:p>
                      <a:endParaRPr lang="en-US" sz="2400" b="1"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smtClean="0">
                          <a:solidFill>
                            <a:srgbClr val="3C454F"/>
                          </a:solidFill>
                        </a:rPr>
                        <a:t>bit</a:t>
                      </a:r>
                    </a:p>
                    <a:p>
                      <a:endParaRPr lang="en-US" sz="2400" b="1"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7332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err="1" smtClean="0">
                          <a:solidFill>
                            <a:srgbClr val="3C454F"/>
                          </a:solidFill>
                        </a:rPr>
                        <a:t>DateTime</a:t>
                      </a:r>
                      <a:endParaRPr lang="en-US" sz="2400" b="1" dirty="0" smtClean="0">
                        <a:solidFill>
                          <a:srgbClr val="3C454F"/>
                        </a:solidFill>
                      </a:endParaRPr>
                    </a:p>
                    <a:p>
                      <a:endParaRPr lang="en-US" sz="2400" b="1"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err="1" smtClean="0">
                          <a:solidFill>
                            <a:srgbClr val="3C454F"/>
                          </a:solidFill>
                        </a:rPr>
                        <a:t>DateTimeOffset</a:t>
                      </a:r>
                      <a:r>
                        <a:rPr lang="en-US" sz="2400" b="1" dirty="0" smtClean="0">
                          <a:solidFill>
                            <a:srgbClr val="3C454F"/>
                          </a:solidFill>
                        </a:rPr>
                        <a:t>(3)</a:t>
                      </a:r>
                    </a:p>
                    <a:p>
                      <a:endParaRPr lang="en-US" sz="2400" b="1"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733220">
                <a:tc>
                  <a:txBody>
                    <a:bodyPr/>
                    <a:lstStyle/>
                    <a:p>
                      <a:r>
                        <a:rPr lang="en-US" sz="2400" b="1" dirty="0" smtClean="0">
                          <a:solidFill>
                            <a:srgbClr val="3C454F"/>
                          </a:solidFill>
                        </a:rPr>
                        <a:t>String</a:t>
                      </a:r>
                      <a:endParaRPr lang="en-US" sz="2400" b="1"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400" b="1" dirty="0" err="1" smtClean="0">
                          <a:solidFill>
                            <a:srgbClr val="3C454F"/>
                          </a:solidFill>
                        </a:rPr>
                        <a:t>Nvarchar</a:t>
                      </a:r>
                      <a:r>
                        <a:rPr lang="en-US" sz="2400" b="1" dirty="0" smtClean="0">
                          <a:solidFill>
                            <a:srgbClr val="3C454F"/>
                          </a:solidFill>
                        </a:rPr>
                        <a:t>(max)</a:t>
                      </a:r>
                      <a:endParaRPr lang="en-US" sz="2400" b="1"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176142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2"/>
          </p:nvPr>
        </p:nvSpPr>
        <p:spPr>
          <a:xfrm>
            <a:off x="374747" y="3771903"/>
            <a:ext cx="11280223" cy="1162956"/>
          </a:xfrm>
        </p:spPr>
        <p:txBody>
          <a:bodyPr numCol="2">
            <a:noAutofit/>
          </a:bodyPr>
          <a:lstStyle/>
          <a:p>
            <a:r>
              <a:rPr lang="en-US" sz="3200" b="1" dirty="0" smtClean="0"/>
              <a:t>Id</a:t>
            </a:r>
            <a:r>
              <a:rPr lang="en-US" sz="3200" dirty="0" smtClean="0"/>
              <a:t>			unique </a:t>
            </a:r>
            <a:r>
              <a:rPr lang="en-US" sz="3200" dirty="0" err="1" smtClean="0"/>
              <a:t>guid</a:t>
            </a:r>
            <a:endParaRPr lang="en-US" sz="3200" dirty="0" smtClean="0"/>
          </a:p>
          <a:p>
            <a:r>
              <a:rPr lang="en-US" sz="3200" b="1" dirty="0" smtClean="0"/>
              <a:t>__</a:t>
            </a:r>
            <a:r>
              <a:rPr lang="en-US" sz="3200" b="1" dirty="0" err="1" smtClean="0"/>
              <a:t>createdAt</a:t>
            </a:r>
            <a:r>
              <a:rPr lang="en-US" sz="3200" dirty="0" smtClean="0"/>
              <a:t>	date</a:t>
            </a:r>
          </a:p>
          <a:p>
            <a:r>
              <a:rPr lang="en-US" sz="3200" b="1" dirty="0" smtClean="0"/>
              <a:t>__</a:t>
            </a:r>
            <a:r>
              <a:rPr lang="en-US" sz="3200" b="1" dirty="0" err="1" smtClean="0"/>
              <a:t>updatedAt</a:t>
            </a:r>
            <a:r>
              <a:rPr lang="en-US" sz="3200" b="1" dirty="0" smtClean="0"/>
              <a:t>		</a:t>
            </a:r>
            <a:r>
              <a:rPr lang="en-US" sz="3200" dirty="0" smtClean="0"/>
              <a:t>date</a:t>
            </a:r>
          </a:p>
          <a:p>
            <a:r>
              <a:rPr lang="en-US" sz="3200" b="1" dirty="0" smtClean="0"/>
              <a:t>__version</a:t>
            </a:r>
            <a:r>
              <a:rPr lang="en-US" sz="3200" dirty="0" smtClean="0"/>
              <a:t>			timestamp</a:t>
            </a:r>
          </a:p>
        </p:txBody>
      </p:sp>
      <p:sp>
        <p:nvSpPr>
          <p:cNvPr id="2" name="Title 1"/>
          <p:cNvSpPr>
            <a:spLocks noGrp="1"/>
          </p:cNvSpPr>
          <p:nvPr>
            <p:ph type="title"/>
          </p:nvPr>
        </p:nvSpPr>
        <p:spPr/>
        <p:txBody>
          <a:bodyPr/>
          <a:lstStyle/>
          <a:p>
            <a:r>
              <a:rPr lang="en-US" dirty="0" smtClean="0"/>
              <a:t>Auto-generated Columns</a:t>
            </a:r>
            <a:endParaRPr lang="en-US" dirty="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3109452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Backend Logic:</a:t>
            </a:r>
            <a:br>
              <a:rPr lang="en-US" dirty="0"/>
            </a:br>
            <a:r>
              <a:rPr lang="en-US" sz="6000" dirty="0"/>
              <a:t>JavaScript &amp; .NET</a:t>
            </a:r>
          </a:p>
        </p:txBody>
      </p:sp>
    </p:spTree>
    <p:extLst>
      <p:ext uri="{BB962C8B-B14F-4D97-AF65-F5344CB8AC3E}">
        <p14:creationId xmlns:p14="http://schemas.microsoft.com/office/powerpoint/2010/main" val="406012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29EE8333-A6F6-4DD9-8341-ACCA3DC5E196}" vid="{EC114A70-E3F9-4F17-902F-DE5764B18E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Props1.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B030EFEA-9AEA-457C-BAA8-93C4281792F5}">
  <ds:schemaRefs>
    <ds:schemaRef ds:uri="http://schemas.openxmlformats.org/package/2006/metadata/core-properties"/>
    <ds:schemaRef ds:uri="http://schemas.microsoft.com/office/infopath/2007/PartnerControls"/>
    <ds:schemaRef ds:uri="http://purl.org/dc/terms/"/>
    <ds:schemaRef ds:uri="http://www.w3.org/XML/1998/namespace"/>
    <ds:schemaRef ds:uri="http://purl.org/dc/elements/1.1/"/>
    <ds:schemaRef ds:uri="http://schemas.microsoft.com/office/2006/documentManagement/types"/>
    <ds:schemaRef ds:uri="http://purl.org/dc/dcmitype/"/>
    <ds:schemaRef ds:uri="fee586e5-3c92-48eb-9898-42915e590ada"/>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AzureEvent</Template>
  <TotalTime>30</TotalTime>
  <Words>2774</Words>
  <Application>Microsoft Office PowerPoint</Application>
  <PresentationFormat>Widescreen</PresentationFormat>
  <Paragraphs>567</Paragraphs>
  <Slides>45</Slides>
  <Notes>41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Calibri</vt:lpstr>
      <vt:lpstr>Segoe UI</vt:lpstr>
      <vt:lpstr>Segoe UI Light</vt:lpstr>
      <vt:lpstr>Segoe UI Semibold</vt:lpstr>
      <vt:lpstr>Wingdings</vt:lpstr>
      <vt:lpstr>1_Azure Event</vt:lpstr>
      <vt:lpstr>Cloud Powered Mobile Apps with Azure</vt:lpstr>
      <vt:lpstr>Agenda</vt:lpstr>
      <vt:lpstr>What is Mobile Services?</vt:lpstr>
      <vt:lpstr>Demo: Your First Mobile Service</vt:lpstr>
      <vt:lpstr>Structured Storage</vt:lpstr>
      <vt:lpstr>The REST API</vt:lpstr>
      <vt:lpstr>JSON to SQL Type Mappings</vt:lpstr>
      <vt:lpstr>Auto-generated Columns</vt:lpstr>
      <vt:lpstr>Backend Logic: JavaScript &amp; .NET</vt:lpstr>
      <vt:lpstr>Server Side Table Scripts</vt:lpstr>
      <vt:lpstr>Node Modules</vt:lpstr>
      <vt:lpstr>Demo: Adding Data Validation</vt:lpstr>
      <vt:lpstr>.NET Backend</vt:lpstr>
      <vt:lpstr>Custom API</vt:lpstr>
      <vt:lpstr>File Storage</vt:lpstr>
      <vt:lpstr>Push Notifications</vt:lpstr>
      <vt:lpstr>Push Notification Flow</vt:lpstr>
      <vt:lpstr>Demo: Adding Push Notifications</vt:lpstr>
      <vt:lpstr>Notification Hubs</vt:lpstr>
      <vt:lpstr>Authorization &amp; Authentication</vt:lpstr>
      <vt:lpstr>Data Authorization</vt:lpstr>
      <vt:lpstr>User Auth Flow (server)</vt:lpstr>
      <vt:lpstr>User Auth Flow (client)</vt:lpstr>
      <vt:lpstr>The User object</vt:lpstr>
      <vt:lpstr>Demo: Adding Auth</vt:lpstr>
      <vt:lpstr>Offline Sync</vt:lpstr>
      <vt:lpstr>Offline support</vt:lpstr>
      <vt:lpstr>Offline Sync: Potential Uses</vt:lpstr>
      <vt:lpstr>Scheduler</vt:lpstr>
      <vt:lpstr>Scheduled Jobs</vt:lpstr>
      <vt:lpstr>Script Source Control</vt:lpstr>
      <vt:lpstr>Script Source Control</vt:lpstr>
      <vt:lpstr>Diagnostics, Logging &amp; Scale</vt:lpstr>
      <vt:lpstr>Diagnostics, Logging &amp; Scale</vt:lpstr>
      <vt:lpstr>Mobile Service Scaling</vt:lpstr>
      <vt:lpstr>Demo: Leaving Free Mode and Turning on AutoScale </vt:lpstr>
      <vt:lpstr>Command Line Interface</vt:lpstr>
      <vt:lpstr>CLI</vt:lpstr>
      <vt:lpstr>Demo: Using the CLI</vt:lpstr>
      <vt:lpstr>Mobile Service Tiers</vt:lpstr>
      <vt:lpstr>Azure Mobile Services</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 Service  Web Apps</dc:title>
  <dc:creator>Sidney Andrews</dc:creator>
  <cp:lastModifiedBy>Sidney Andrews</cp:lastModifiedBy>
  <cp:revision>9</cp:revision>
  <cp:lastPrinted>2014-03-26T17:46:13Z</cp:lastPrinted>
  <dcterms:created xsi:type="dcterms:W3CDTF">2015-04-24T19:46:40Z</dcterms:created>
  <dcterms:modified xsi:type="dcterms:W3CDTF">2015-04-28T15:22:57Z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